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8"/>
  </p:notesMasterIdLst>
  <p:handoutMasterIdLst>
    <p:handoutMasterId r:id="rId19"/>
  </p:handoutMasterIdLst>
  <p:sldIdLst>
    <p:sldId id="360" r:id="rId2"/>
    <p:sldId id="424" r:id="rId3"/>
    <p:sldId id="390" r:id="rId4"/>
    <p:sldId id="413" r:id="rId5"/>
    <p:sldId id="415" r:id="rId6"/>
    <p:sldId id="414" r:id="rId7"/>
    <p:sldId id="418" r:id="rId8"/>
    <p:sldId id="419" r:id="rId9"/>
    <p:sldId id="420" r:id="rId10"/>
    <p:sldId id="416" r:id="rId11"/>
    <p:sldId id="421" r:id="rId12"/>
    <p:sldId id="417" r:id="rId13"/>
    <p:sldId id="422" r:id="rId14"/>
    <p:sldId id="423" r:id="rId15"/>
    <p:sldId id="412" r:id="rId16"/>
    <p:sldId id="326" r:id="rId17"/>
  </p:sldIdLst>
  <p:sldSz cx="9144000" cy="6858000" type="screen4x3"/>
  <p:notesSz cx="6761163" cy="994251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18559"/>
    <a:srgbClr val="003366"/>
    <a:srgbClr val="FFFF99"/>
    <a:srgbClr val="99FF99"/>
    <a:srgbClr val="6699CC"/>
    <a:srgbClr val="FFFF00"/>
    <a:srgbClr val="CC00F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94" autoAdjust="0"/>
    <p:restoredTop sz="98046" autoAdjust="0"/>
  </p:normalViewPr>
  <p:slideViewPr>
    <p:cSldViewPr>
      <p:cViewPr>
        <p:scale>
          <a:sx n="90" d="100"/>
          <a:sy n="90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70" y="-90"/>
      </p:cViewPr>
      <p:guideLst>
        <p:guide orient="horz" pos="3131"/>
        <p:guide pos="21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DFC668-8099-4C75-A43F-12BA6DB62E8F}" type="doc">
      <dgm:prSet loTypeId="urn:microsoft.com/office/officeart/2005/8/layout/arrow2" loCatId="process" qsTypeId="urn:microsoft.com/office/officeart/2005/8/quickstyle/simple1#3" qsCatId="simple" csTypeId="urn:microsoft.com/office/officeart/2005/8/colors/accent1_2#3" csCatId="accent1" phldr="1"/>
      <dgm:spPr/>
    </dgm:pt>
    <dgm:pt modelId="{90EA2726-31AE-459A-939B-DFAB9745096E}">
      <dgm:prSet phldrT="[Текст]" custT="1"/>
      <dgm:spPr/>
      <dgm:t>
        <a:bodyPr/>
        <a:lstStyle/>
        <a:p>
          <a:r>
            <a:rPr lang="uk-UA" sz="2000" b="1" spc="200" baseline="0" dirty="0" smtClean="0">
              <a:solidFill>
                <a:schemeClr val="tx1"/>
              </a:solidFill>
              <a:latin typeface="Arial Black" pitchFamily="34" charset="0"/>
            </a:rPr>
            <a:t>500 тис. грн</a:t>
          </a:r>
          <a:endParaRPr lang="ru-RU" sz="2000" b="1" spc="200" baseline="0" dirty="0">
            <a:solidFill>
              <a:schemeClr val="tx1"/>
            </a:solidFill>
            <a:latin typeface="Arial Black" pitchFamily="34" charset="0"/>
          </a:endParaRPr>
        </a:p>
      </dgm:t>
    </dgm:pt>
    <dgm:pt modelId="{37537A32-F699-48F2-81FD-F765B1B41283}" type="parTrans" cxnId="{68E199A2-6101-4B73-8FF5-58F83E790CF6}">
      <dgm:prSet/>
      <dgm:spPr/>
      <dgm:t>
        <a:bodyPr/>
        <a:lstStyle/>
        <a:p>
          <a:endParaRPr lang="ru-RU"/>
        </a:p>
      </dgm:t>
    </dgm:pt>
    <dgm:pt modelId="{E55F7B7E-DFAE-438D-8CF1-CAF115C097E4}" type="sibTrans" cxnId="{68E199A2-6101-4B73-8FF5-58F83E790CF6}">
      <dgm:prSet/>
      <dgm:spPr/>
      <dgm:t>
        <a:bodyPr/>
        <a:lstStyle/>
        <a:p>
          <a:endParaRPr lang="ru-RU"/>
        </a:p>
      </dgm:t>
    </dgm:pt>
    <dgm:pt modelId="{7FD700DA-3C0C-459E-968F-F513EC6FD712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Arial Black" pitchFamily="34" charset="0"/>
            </a:rPr>
            <a:t>до 5 років</a:t>
          </a:r>
          <a:endParaRPr lang="ru-RU" sz="2400" dirty="0">
            <a:solidFill>
              <a:schemeClr val="tx1"/>
            </a:solidFill>
            <a:latin typeface="Arial Black" pitchFamily="34" charset="0"/>
          </a:endParaRPr>
        </a:p>
      </dgm:t>
    </dgm:pt>
    <dgm:pt modelId="{372E4095-0610-4DC5-BA71-AFC111A8D309}" type="sibTrans" cxnId="{EC107987-C8CF-41D1-9CBB-14E5F8C5F5CF}">
      <dgm:prSet/>
      <dgm:spPr/>
      <dgm:t>
        <a:bodyPr/>
        <a:lstStyle/>
        <a:p>
          <a:endParaRPr lang="ru-RU"/>
        </a:p>
      </dgm:t>
    </dgm:pt>
    <dgm:pt modelId="{954A4C1D-2B21-4FD8-AFF6-E8D2BA82D6FD}" type="parTrans" cxnId="{EC107987-C8CF-41D1-9CBB-14E5F8C5F5CF}">
      <dgm:prSet/>
      <dgm:spPr/>
      <dgm:t>
        <a:bodyPr/>
        <a:lstStyle/>
        <a:p>
          <a:endParaRPr lang="ru-RU"/>
        </a:p>
      </dgm:t>
    </dgm:pt>
    <dgm:pt modelId="{49A5914E-E13F-47EA-A856-BFB1173A2033}" type="pres">
      <dgm:prSet presAssocID="{11DFC668-8099-4C75-A43F-12BA6DB62E8F}" presName="arrowDiagram" presStyleCnt="0">
        <dgm:presLayoutVars>
          <dgm:chMax val="5"/>
          <dgm:dir/>
          <dgm:resizeHandles val="exact"/>
        </dgm:presLayoutVars>
      </dgm:prSet>
      <dgm:spPr/>
    </dgm:pt>
    <dgm:pt modelId="{05E78C3C-2D52-4611-ACAF-012667B633BF}" type="pres">
      <dgm:prSet presAssocID="{11DFC668-8099-4C75-A43F-12BA6DB62E8F}" presName="arrow" presStyleLbl="bgShp" presStyleIdx="0" presStyleCnt="1" custLinFactNeighborX="-2073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</dgm:spPr>
    </dgm:pt>
    <dgm:pt modelId="{53BE936A-FDAE-4498-BE94-279BF8D002FC}" type="pres">
      <dgm:prSet presAssocID="{11DFC668-8099-4C75-A43F-12BA6DB62E8F}" presName="arrowDiagram2" presStyleCnt="0"/>
      <dgm:spPr/>
    </dgm:pt>
    <dgm:pt modelId="{06ED668C-BB8A-423D-AA86-4998A9E82F4E}" type="pres">
      <dgm:prSet presAssocID="{90EA2726-31AE-459A-939B-DFAB9745096E}" presName="bullet2a" presStyleLbl="node1" presStyleIdx="0" presStyleCnt="2" custLinFactX="-300000" custLinFactY="209911" custLinFactNeighborX="-308603" custLinFactNeighborY="300000"/>
      <dgm:spPr/>
    </dgm:pt>
    <dgm:pt modelId="{1CB838E8-E65C-43D5-8C63-6138974351A2}" type="pres">
      <dgm:prSet presAssocID="{90EA2726-31AE-459A-939B-DFAB9745096E}" presName="textBox2a" presStyleLbl="revTx" presStyleIdx="0" presStyleCnt="2" custScaleX="230765" custScaleY="40218" custLinFactNeighborX="886" custLinFactNeighborY="194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A01CD8B-EA17-4456-B689-EB04D7F2052B}" type="pres">
      <dgm:prSet presAssocID="{7FD700DA-3C0C-459E-968F-F513EC6FD712}" presName="bullet2b" presStyleLbl="node1" presStyleIdx="1" presStyleCnt="2" custFlipVert="1" custScaleX="62665" custScaleY="74235" custLinFactX="237325" custLinFactY="-10343" custLinFactNeighborX="300000" custLinFactNeighborY="-100000"/>
      <dgm:spPr>
        <a:solidFill>
          <a:schemeClr val="tx1"/>
        </a:solidFill>
        <a:ln>
          <a:solidFill>
            <a:schemeClr val="tx1"/>
          </a:solidFill>
        </a:ln>
      </dgm:spPr>
    </dgm:pt>
    <dgm:pt modelId="{94A9934C-1C28-4EC4-B956-169729334EDA}" type="pres">
      <dgm:prSet presAssocID="{7FD700DA-3C0C-459E-968F-F513EC6FD712}" presName="textBox2b" presStyleLbl="revTx" presStyleIdx="1" presStyleCnt="2" custAng="20824777" custScaleX="160806" custScaleY="35076" custLinFactNeighborX="24407" custLinFactNeighborY="-3269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8E199A2-6101-4B73-8FF5-58F83E790CF6}" srcId="{11DFC668-8099-4C75-A43F-12BA6DB62E8F}" destId="{90EA2726-31AE-459A-939B-DFAB9745096E}" srcOrd="0" destOrd="0" parTransId="{37537A32-F699-48F2-81FD-F765B1B41283}" sibTransId="{E55F7B7E-DFAE-438D-8CF1-CAF115C097E4}"/>
    <dgm:cxn modelId="{DD30E6E9-347F-4EE5-B4F8-F31948F9CCFE}" type="presOf" srcId="{7FD700DA-3C0C-459E-968F-F513EC6FD712}" destId="{94A9934C-1C28-4EC4-B956-169729334EDA}" srcOrd="0" destOrd="0" presId="urn:microsoft.com/office/officeart/2005/8/layout/arrow2"/>
    <dgm:cxn modelId="{5D915914-1505-4795-BE5F-CC57D98EF5F8}" type="presOf" srcId="{90EA2726-31AE-459A-939B-DFAB9745096E}" destId="{1CB838E8-E65C-43D5-8C63-6138974351A2}" srcOrd="0" destOrd="0" presId="urn:microsoft.com/office/officeart/2005/8/layout/arrow2"/>
    <dgm:cxn modelId="{EC107987-C8CF-41D1-9CBB-14E5F8C5F5CF}" srcId="{11DFC668-8099-4C75-A43F-12BA6DB62E8F}" destId="{7FD700DA-3C0C-459E-968F-F513EC6FD712}" srcOrd="1" destOrd="0" parTransId="{954A4C1D-2B21-4FD8-AFF6-E8D2BA82D6FD}" sibTransId="{372E4095-0610-4DC5-BA71-AFC111A8D309}"/>
    <dgm:cxn modelId="{D56FB8AC-608F-4700-9518-3BFC07B0EA6F}" type="presOf" srcId="{11DFC668-8099-4C75-A43F-12BA6DB62E8F}" destId="{49A5914E-E13F-47EA-A856-BFB1173A2033}" srcOrd="0" destOrd="0" presId="urn:microsoft.com/office/officeart/2005/8/layout/arrow2"/>
    <dgm:cxn modelId="{7E868E8D-D35F-4D6F-8B12-40319DE2FFD0}" type="presParOf" srcId="{49A5914E-E13F-47EA-A856-BFB1173A2033}" destId="{05E78C3C-2D52-4611-ACAF-012667B633BF}" srcOrd="0" destOrd="0" presId="urn:microsoft.com/office/officeart/2005/8/layout/arrow2"/>
    <dgm:cxn modelId="{23AD04AF-7044-4990-8CF5-CEE7D402179D}" type="presParOf" srcId="{49A5914E-E13F-47EA-A856-BFB1173A2033}" destId="{53BE936A-FDAE-4498-BE94-279BF8D002FC}" srcOrd="1" destOrd="0" presId="urn:microsoft.com/office/officeart/2005/8/layout/arrow2"/>
    <dgm:cxn modelId="{A757C0A0-97CC-407F-97DF-6275D0421E5A}" type="presParOf" srcId="{53BE936A-FDAE-4498-BE94-279BF8D002FC}" destId="{06ED668C-BB8A-423D-AA86-4998A9E82F4E}" srcOrd="0" destOrd="0" presId="urn:microsoft.com/office/officeart/2005/8/layout/arrow2"/>
    <dgm:cxn modelId="{1B5E2954-5F61-456E-A82E-3D51EADCCD49}" type="presParOf" srcId="{53BE936A-FDAE-4498-BE94-279BF8D002FC}" destId="{1CB838E8-E65C-43D5-8C63-6138974351A2}" srcOrd="1" destOrd="0" presId="urn:microsoft.com/office/officeart/2005/8/layout/arrow2"/>
    <dgm:cxn modelId="{DE615A83-DCA6-43EC-A21C-C09227A202BE}" type="presParOf" srcId="{53BE936A-FDAE-4498-BE94-279BF8D002FC}" destId="{BA01CD8B-EA17-4456-B689-EB04D7F2052B}" srcOrd="2" destOrd="0" presId="urn:microsoft.com/office/officeart/2005/8/layout/arrow2"/>
    <dgm:cxn modelId="{9D75422E-474F-4B1B-B2D0-ACA73080D462}" type="presParOf" srcId="{53BE936A-FDAE-4498-BE94-279BF8D002FC}" destId="{94A9934C-1C28-4EC4-B956-169729334EDA}" srcOrd="3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18EB29-5B79-494B-B497-1E4416EB3F1E}" type="datetimeFigureOut">
              <a:rPr lang="uk-UA"/>
              <a:pPr>
                <a:defRPr/>
              </a:pPr>
              <a:t>10.04.2018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A9A682-717A-44D0-9188-BD78D264C50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9DEC82-2CB0-4C0F-87E0-CC07E17A0EC3}" type="datetimeFigureOut">
              <a:rPr lang="uk-UA"/>
              <a:pPr>
                <a:defRPr/>
              </a:pPr>
              <a:t>10.04.2018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CCA828-EA89-4346-A1FF-9190B39A03D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4A42F9-2F02-43BF-A3A1-E75E9287654A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B61E8B-B2BD-4F59-B4AE-7ADAA140D7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6B52-3B18-49FD-9E63-2E201F48C2C6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9B76C-C0B0-4DB0-96CE-B7E8CBEBD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E773-4CB2-47C8-8101-B8EA9D59B528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719E-B611-49F9-9864-C0E946AE6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11E6D-EB12-4ACA-932F-AB8CF24F285B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644C-CE19-4F4F-A482-24A7E963F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" y="103188"/>
            <a:ext cx="6318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588" y="6350"/>
            <a:ext cx="9144001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8E6D4-7458-4CDE-891E-4BEA00902BF6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58E8B-F359-430E-8F45-1313C215F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37EF1-0714-48F5-B598-62872F7142CC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3143-279E-488E-9DF3-837E16610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E5B5-640F-454A-9019-C274213147BD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CBA10-52A8-41BC-A4C1-B4E6D5D05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2EE27-B482-4125-A0C7-600988ED7A13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00DE-7E04-4560-B421-BF95DB050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37323-BF42-4AAF-9524-A4AA6031AA74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06E1A-5835-4367-9A43-F28587E2A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6C409-A28E-4836-91A8-CA40DE9CA062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1B0D2-03E9-4A58-B786-F9B4675A7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5E012-A2A7-443C-AFCA-3E18505F0398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8A79F-34B7-4649-B876-4CCBE15D8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6AF45-9D80-4BE8-8F86-3DA08FD1463A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6AFC-1630-45DE-AE56-0F5D3D8F8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4C8E646-F6C8-435D-8433-3A21EABF0B2B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1421D9F-0D0F-4C37-A363-6B161C3A4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  <p:sldLayoutId id="2147483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611188" y="1916113"/>
            <a:ext cx="7921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solidFill>
                  <a:srgbClr val="FFFF00"/>
                </a:solidFill>
                <a:latin typeface="Arieal"/>
              </a:rPr>
              <a:t>Державна фінансова підтримка розвитку </a:t>
            </a:r>
            <a:br>
              <a:rPr lang="uk-UA" sz="4000" b="1">
                <a:solidFill>
                  <a:srgbClr val="FFFF00"/>
                </a:solidFill>
                <a:latin typeface="Arieal"/>
              </a:rPr>
            </a:br>
            <a:r>
              <a:rPr lang="uk-UA" sz="4000" b="1">
                <a:solidFill>
                  <a:srgbClr val="FFFF00"/>
                </a:solidFill>
                <a:latin typeface="Arieal"/>
              </a:rPr>
              <a:t>фермерських господарств</a:t>
            </a:r>
          </a:p>
          <a:p>
            <a:pPr algn="ctr"/>
            <a:r>
              <a:rPr lang="uk-UA" sz="4000" b="1">
                <a:solidFill>
                  <a:srgbClr val="FFFF00"/>
                </a:solidFill>
                <a:latin typeface="Arieal"/>
              </a:rPr>
              <a:t>та сільськогосподарської кооперації</a:t>
            </a:r>
          </a:p>
        </p:txBody>
      </p:sp>
      <p:grpSp>
        <p:nvGrpSpPr>
          <p:cNvPr id="16387" name="Группа 9"/>
          <p:cNvGrpSpPr>
            <a:grpSpLocks/>
          </p:cNvGrpSpPr>
          <p:nvPr/>
        </p:nvGrpSpPr>
        <p:grpSpPr bwMode="auto">
          <a:xfrm>
            <a:off x="5435600" y="188913"/>
            <a:ext cx="4032250" cy="611187"/>
            <a:chOff x="5220072" y="116632"/>
            <a:chExt cx="4032448" cy="612000"/>
          </a:xfrm>
        </p:grpSpPr>
        <p:sp>
          <p:nvSpPr>
            <p:cNvPr id="16388" name="TextBox 10"/>
            <p:cNvSpPr txBox="1">
              <a:spLocks noChangeArrowheads="1"/>
            </p:cNvSpPr>
            <p:nvPr/>
          </p:nvSpPr>
          <p:spPr bwMode="auto">
            <a:xfrm>
              <a:off x="5669033" y="153808"/>
              <a:ext cx="358348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</a:p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16389" name="Picture 7" descr="G:\logo.png"/>
            <p:cNvPicPr>
              <a:picLocks noChangeAspect="1" noChangeArrowheads="1"/>
            </p:cNvPicPr>
            <p:nvPr/>
          </p:nvPicPr>
          <p:blipFill>
            <a:blip r:embed="rId4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41992" name="TextBox 4"/>
            <p:cNvSpPr txBox="1">
              <a:spLocks noChangeArrowheads="1"/>
            </p:cNvSpPr>
            <p:nvPr/>
          </p:nvSpPr>
          <p:spPr bwMode="auto">
            <a:xfrm>
              <a:off x="5669357" y="159551"/>
              <a:ext cx="3583163" cy="48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41993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986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11264"/>
          <a:stretch>
            <a:fillRect/>
          </a:stretch>
        </p:blipFill>
        <p:spPr bwMode="auto">
          <a:xfrm>
            <a:off x="65088" y="260350"/>
            <a:ext cx="6080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8" descr="Image result for loan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88152" y="1849423"/>
            <a:ext cx="928694" cy="928697"/>
          </a:xfrm>
          <a:prstGeom prst="rect">
            <a:avLst/>
          </a:prstGeom>
          <a:noFill/>
          <a:extLst/>
        </p:spPr>
      </p:pic>
      <p:sp>
        <p:nvSpPr>
          <p:cNvPr id="41988" name="Прямоугольник 21"/>
          <p:cNvSpPr>
            <a:spLocks noChangeArrowheads="1"/>
          </p:cNvSpPr>
          <p:nvPr/>
        </p:nvSpPr>
        <p:spPr bwMode="auto">
          <a:xfrm>
            <a:off x="1116013" y="1773238"/>
            <a:ext cx="765175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800" b="1">
                <a:solidFill>
                  <a:srgbClr val="218559"/>
                </a:solidFill>
                <a:latin typeface="Calibri" pitchFamily="34" charset="0"/>
              </a:rPr>
              <a:t>40% вартості </a:t>
            </a:r>
            <a:r>
              <a:rPr lang="uk-UA" sz="2400" b="1">
                <a:solidFill>
                  <a:srgbClr val="218559"/>
                </a:solidFill>
                <a:latin typeface="Calibri" pitchFamily="34" charset="0"/>
              </a:rPr>
              <a:t>- </a:t>
            </a:r>
            <a:r>
              <a:rPr lang="uk-UA" sz="2400">
                <a:solidFill>
                  <a:srgbClr val="376092"/>
                </a:solidFill>
                <a:latin typeface="Calibri" pitchFamily="34" charset="0"/>
              </a:rPr>
              <a:t>за закуплену </a:t>
            </a:r>
            <a:r>
              <a:rPr lang="uk-UA" sz="2800" b="1">
                <a:solidFill>
                  <a:srgbClr val="376092"/>
                </a:solidFill>
                <a:latin typeface="Calibri" pitchFamily="34" charset="0"/>
              </a:rPr>
              <a:t>техніку та обладнання</a:t>
            </a:r>
            <a:r>
              <a:rPr lang="uk-UA" sz="2400">
                <a:solidFill>
                  <a:srgbClr val="376092"/>
                </a:solidFill>
                <a:latin typeface="Calibri" pitchFamily="34" charset="0"/>
              </a:rPr>
              <a:t>  вітчизняного виробництва</a:t>
            </a:r>
          </a:p>
        </p:txBody>
      </p:sp>
      <p:sp>
        <p:nvSpPr>
          <p:cNvPr id="41989" name="Прямоугольник 26"/>
          <p:cNvSpPr>
            <a:spLocks noChangeArrowheads="1"/>
          </p:cNvSpPr>
          <p:nvPr/>
        </p:nvSpPr>
        <p:spPr bwMode="auto">
          <a:xfrm>
            <a:off x="611188" y="2852738"/>
            <a:ext cx="4392612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u="sng">
                <a:solidFill>
                  <a:srgbClr val="218559"/>
                </a:solidFill>
                <a:latin typeface="Calibri" pitchFamily="34" charset="0"/>
              </a:rPr>
              <a:t>25 %</a:t>
            </a:r>
          </a:p>
          <a:p>
            <a:pPr algn="ctr"/>
            <a:endParaRPr lang="uk-UA" sz="1400" b="1" u="sng">
              <a:solidFill>
                <a:srgbClr val="218559"/>
              </a:solidFill>
              <a:latin typeface="Calibri" pitchFamily="34" charset="0"/>
            </a:endParaRPr>
          </a:p>
          <a:p>
            <a:r>
              <a:rPr lang="uk-UA" sz="2000">
                <a:solidFill>
                  <a:srgbClr val="376092"/>
                </a:solidFill>
                <a:latin typeface="Calibri" pitchFamily="34" charset="0"/>
              </a:rPr>
              <a:t>за рахунок бюджетної програми КПКВК 2801580</a:t>
            </a:r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 «Фінансова підтримка сільгосптоваровиробників» </a:t>
            </a:r>
          </a:p>
          <a:p>
            <a:r>
              <a:rPr lang="uk-UA" sz="2000">
                <a:solidFill>
                  <a:srgbClr val="376092"/>
                </a:solidFill>
                <a:latin typeface="Calibri" pitchFamily="34" charset="0"/>
              </a:rPr>
              <a:t>за напрямом «Часткова компенсація вартості сільськогосподарської техніки та обладнання вітчизняного виробництва»</a:t>
            </a:r>
          </a:p>
        </p:txBody>
      </p:sp>
      <p:sp>
        <p:nvSpPr>
          <p:cNvPr id="41990" name="Прямоугольник 26"/>
          <p:cNvSpPr>
            <a:spLocks noChangeArrowheads="1"/>
          </p:cNvSpPr>
          <p:nvPr/>
        </p:nvSpPr>
        <p:spPr bwMode="auto">
          <a:xfrm>
            <a:off x="5292725" y="2852738"/>
            <a:ext cx="3671888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u="sng">
                <a:solidFill>
                  <a:srgbClr val="218559"/>
                </a:solidFill>
                <a:latin typeface="Calibri" pitchFamily="34" charset="0"/>
              </a:rPr>
              <a:t>15%</a:t>
            </a:r>
          </a:p>
          <a:p>
            <a:pPr algn="ctr"/>
            <a:endParaRPr lang="uk-UA" sz="1400" b="1" u="sng">
              <a:solidFill>
                <a:srgbClr val="218559"/>
              </a:solidFill>
              <a:latin typeface="Calibri" pitchFamily="34" charset="0"/>
            </a:endParaRPr>
          </a:p>
          <a:p>
            <a:r>
              <a:rPr lang="uk-UA" sz="2000">
                <a:solidFill>
                  <a:srgbClr val="376092"/>
                </a:solidFill>
                <a:latin typeface="Calibri" pitchFamily="34" charset="0"/>
              </a:rPr>
              <a:t>за рахунок бюджетної програми КПКВК 2801230</a:t>
            </a:r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 «Фінансова підтримка розвитку фермерських господарств»</a:t>
            </a:r>
          </a:p>
        </p:txBody>
      </p:sp>
      <p:sp>
        <p:nvSpPr>
          <p:cNvPr id="41991" name="Прямоугольник 15"/>
          <p:cNvSpPr>
            <a:spLocks noChangeArrowheads="1"/>
          </p:cNvSpPr>
          <p:nvPr/>
        </p:nvSpPr>
        <p:spPr bwMode="auto">
          <a:xfrm>
            <a:off x="539750" y="188913"/>
            <a:ext cx="4859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bg1"/>
                </a:solidFill>
                <a:latin typeface="Arieal"/>
              </a:rPr>
              <a:t>КОМПЕНСАЦІЯ  ВАРТОСТІ ЗА С/Г ТЕХНІКУ І ОБЛАДНАННЯ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Группа 3"/>
          <p:cNvGrpSpPr>
            <a:grpSpLocks/>
          </p:cNvGrpSpPr>
          <p:nvPr/>
        </p:nvGrpSpPr>
        <p:grpSpPr bwMode="auto">
          <a:xfrm>
            <a:off x="5478463" y="234950"/>
            <a:ext cx="4032250" cy="611188"/>
            <a:chOff x="5220072" y="116632"/>
            <a:chExt cx="4032448" cy="612000"/>
          </a:xfrm>
        </p:grpSpPr>
        <p:sp>
          <p:nvSpPr>
            <p:cNvPr id="43021" name="TextBox 4"/>
            <p:cNvSpPr txBox="1">
              <a:spLocks noChangeArrowheads="1"/>
            </p:cNvSpPr>
            <p:nvPr/>
          </p:nvSpPr>
          <p:spPr bwMode="auto">
            <a:xfrm>
              <a:off x="5669357" y="159551"/>
              <a:ext cx="3583163" cy="48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43022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3010" name="Прямоугольник 15"/>
          <p:cNvSpPr>
            <a:spLocks noChangeArrowheads="1"/>
          </p:cNvSpPr>
          <p:nvPr/>
        </p:nvSpPr>
        <p:spPr bwMode="auto">
          <a:xfrm>
            <a:off x="539750" y="188913"/>
            <a:ext cx="48593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bg1"/>
                </a:solidFill>
                <a:latin typeface="Arieal"/>
              </a:rPr>
              <a:t>КОМПЕНСАЦІЯ  ВАРТОСТІ ЗА С/Г ТЕХНІКУ І ОБЛАДНАННЯ</a:t>
            </a:r>
          </a:p>
        </p:txBody>
      </p:sp>
      <p:grpSp>
        <p:nvGrpSpPr>
          <p:cNvPr id="43011" name="Группа 5"/>
          <p:cNvGrpSpPr>
            <a:grpSpLocks/>
          </p:cNvGrpSpPr>
          <p:nvPr/>
        </p:nvGrpSpPr>
        <p:grpSpPr bwMode="auto">
          <a:xfrm>
            <a:off x="36513" y="1557338"/>
            <a:ext cx="8856662" cy="5111750"/>
            <a:chOff x="36010" y="2294875"/>
            <a:chExt cx="8856983" cy="4374484"/>
          </a:xfrm>
        </p:grpSpPr>
        <p:sp>
          <p:nvSpPr>
            <p:cNvPr id="7" name="Полилиния 6"/>
            <p:cNvSpPr/>
            <p:nvPr/>
          </p:nvSpPr>
          <p:spPr>
            <a:xfrm>
              <a:off x="36010" y="2294875"/>
              <a:ext cx="6820147" cy="787951"/>
            </a:xfrm>
            <a:custGeom>
              <a:avLst/>
              <a:gdLst>
                <a:gd name="connsiteX0" fmla="*/ 0 w 6819877"/>
                <a:gd name="connsiteY0" fmla="*/ 78741 h 787407"/>
                <a:gd name="connsiteX1" fmla="*/ 78741 w 6819877"/>
                <a:gd name="connsiteY1" fmla="*/ 0 h 787407"/>
                <a:gd name="connsiteX2" fmla="*/ 6741136 w 6819877"/>
                <a:gd name="connsiteY2" fmla="*/ 0 h 787407"/>
                <a:gd name="connsiteX3" fmla="*/ 6819877 w 6819877"/>
                <a:gd name="connsiteY3" fmla="*/ 78741 h 787407"/>
                <a:gd name="connsiteX4" fmla="*/ 6819877 w 6819877"/>
                <a:gd name="connsiteY4" fmla="*/ 708666 h 787407"/>
                <a:gd name="connsiteX5" fmla="*/ 6741136 w 6819877"/>
                <a:gd name="connsiteY5" fmla="*/ 787407 h 787407"/>
                <a:gd name="connsiteX6" fmla="*/ 78741 w 6819877"/>
                <a:gd name="connsiteY6" fmla="*/ 787407 h 787407"/>
                <a:gd name="connsiteX7" fmla="*/ 0 w 6819877"/>
                <a:gd name="connsiteY7" fmla="*/ 708666 h 787407"/>
                <a:gd name="connsiteX8" fmla="*/ 0 w 6819877"/>
                <a:gd name="connsiteY8" fmla="*/ 78741 h 78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787407">
                  <a:moveTo>
                    <a:pt x="0" y="78741"/>
                  </a:moveTo>
                  <a:cubicBezTo>
                    <a:pt x="0" y="35254"/>
                    <a:pt x="35254" y="0"/>
                    <a:pt x="78741" y="0"/>
                  </a:cubicBezTo>
                  <a:lnTo>
                    <a:pt x="6741136" y="0"/>
                  </a:lnTo>
                  <a:cubicBezTo>
                    <a:pt x="6784623" y="0"/>
                    <a:pt x="6819877" y="35254"/>
                    <a:pt x="6819877" y="78741"/>
                  </a:cubicBezTo>
                  <a:lnTo>
                    <a:pt x="6819877" y="708666"/>
                  </a:lnTo>
                  <a:cubicBezTo>
                    <a:pt x="6819877" y="752153"/>
                    <a:pt x="6784623" y="787407"/>
                    <a:pt x="6741136" y="787407"/>
                  </a:cubicBezTo>
                  <a:lnTo>
                    <a:pt x="78741" y="787407"/>
                  </a:lnTo>
                  <a:cubicBezTo>
                    <a:pt x="35254" y="787407"/>
                    <a:pt x="0" y="752153"/>
                    <a:pt x="0" y="708666"/>
                  </a:cubicBezTo>
                  <a:lnTo>
                    <a:pt x="0" y="7874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402" tIns="76402" rIns="972078" bIns="76402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вибрати постачальника техніки чи обладнання, згідно з Переліком вітчизняної техніки та обладнання для АПК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45615" y="3191508"/>
              <a:ext cx="6820147" cy="787951"/>
            </a:xfrm>
            <a:custGeom>
              <a:avLst/>
              <a:gdLst>
                <a:gd name="connsiteX0" fmla="*/ 0 w 6819877"/>
                <a:gd name="connsiteY0" fmla="*/ 78741 h 787407"/>
                <a:gd name="connsiteX1" fmla="*/ 78741 w 6819877"/>
                <a:gd name="connsiteY1" fmla="*/ 0 h 787407"/>
                <a:gd name="connsiteX2" fmla="*/ 6741136 w 6819877"/>
                <a:gd name="connsiteY2" fmla="*/ 0 h 787407"/>
                <a:gd name="connsiteX3" fmla="*/ 6819877 w 6819877"/>
                <a:gd name="connsiteY3" fmla="*/ 78741 h 787407"/>
                <a:gd name="connsiteX4" fmla="*/ 6819877 w 6819877"/>
                <a:gd name="connsiteY4" fmla="*/ 708666 h 787407"/>
                <a:gd name="connsiteX5" fmla="*/ 6741136 w 6819877"/>
                <a:gd name="connsiteY5" fmla="*/ 787407 h 787407"/>
                <a:gd name="connsiteX6" fmla="*/ 78741 w 6819877"/>
                <a:gd name="connsiteY6" fmla="*/ 787407 h 787407"/>
                <a:gd name="connsiteX7" fmla="*/ 0 w 6819877"/>
                <a:gd name="connsiteY7" fmla="*/ 708666 h 787407"/>
                <a:gd name="connsiteX8" fmla="*/ 0 w 6819877"/>
                <a:gd name="connsiteY8" fmla="*/ 78741 h 78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787407">
                  <a:moveTo>
                    <a:pt x="0" y="78741"/>
                  </a:moveTo>
                  <a:cubicBezTo>
                    <a:pt x="0" y="35254"/>
                    <a:pt x="35254" y="0"/>
                    <a:pt x="78741" y="0"/>
                  </a:cubicBezTo>
                  <a:lnTo>
                    <a:pt x="6741136" y="0"/>
                  </a:lnTo>
                  <a:cubicBezTo>
                    <a:pt x="6784623" y="0"/>
                    <a:pt x="6819877" y="35254"/>
                    <a:pt x="6819877" y="78741"/>
                  </a:cubicBezTo>
                  <a:lnTo>
                    <a:pt x="6819877" y="708666"/>
                  </a:lnTo>
                  <a:cubicBezTo>
                    <a:pt x="6819877" y="752153"/>
                    <a:pt x="6784623" y="787407"/>
                    <a:pt x="6741136" y="787407"/>
                  </a:cubicBezTo>
                  <a:lnTo>
                    <a:pt x="78741" y="787407"/>
                  </a:lnTo>
                  <a:cubicBezTo>
                    <a:pt x="35254" y="787407"/>
                    <a:pt x="0" y="752153"/>
                    <a:pt x="0" y="708666"/>
                  </a:cubicBezTo>
                  <a:lnTo>
                    <a:pt x="0" y="7874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  <p:txBody>
            <a:bodyPr lIns="76402" tIns="76402" rIns="1097493" bIns="76402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anose="02050604050505020204" pitchFamily="18" charset="0"/>
                </a:rPr>
                <a:t>закупити техніку чи обладнання вітчизняного виробництва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055222" y="4088142"/>
              <a:ext cx="6818559" cy="787951"/>
            </a:xfrm>
            <a:custGeom>
              <a:avLst/>
              <a:gdLst>
                <a:gd name="connsiteX0" fmla="*/ 0 w 6819877"/>
                <a:gd name="connsiteY0" fmla="*/ 78741 h 787407"/>
                <a:gd name="connsiteX1" fmla="*/ 78741 w 6819877"/>
                <a:gd name="connsiteY1" fmla="*/ 0 h 787407"/>
                <a:gd name="connsiteX2" fmla="*/ 6741136 w 6819877"/>
                <a:gd name="connsiteY2" fmla="*/ 0 h 787407"/>
                <a:gd name="connsiteX3" fmla="*/ 6819877 w 6819877"/>
                <a:gd name="connsiteY3" fmla="*/ 78741 h 787407"/>
                <a:gd name="connsiteX4" fmla="*/ 6819877 w 6819877"/>
                <a:gd name="connsiteY4" fmla="*/ 708666 h 787407"/>
                <a:gd name="connsiteX5" fmla="*/ 6741136 w 6819877"/>
                <a:gd name="connsiteY5" fmla="*/ 787407 h 787407"/>
                <a:gd name="connsiteX6" fmla="*/ 78741 w 6819877"/>
                <a:gd name="connsiteY6" fmla="*/ 787407 h 787407"/>
                <a:gd name="connsiteX7" fmla="*/ 0 w 6819877"/>
                <a:gd name="connsiteY7" fmla="*/ 708666 h 787407"/>
                <a:gd name="connsiteX8" fmla="*/ 0 w 6819877"/>
                <a:gd name="connsiteY8" fmla="*/ 78741 h 78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787407">
                  <a:moveTo>
                    <a:pt x="0" y="78741"/>
                  </a:moveTo>
                  <a:cubicBezTo>
                    <a:pt x="0" y="35254"/>
                    <a:pt x="35254" y="0"/>
                    <a:pt x="78741" y="0"/>
                  </a:cubicBezTo>
                  <a:lnTo>
                    <a:pt x="6741136" y="0"/>
                  </a:lnTo>
                  <a:cubicBezTo>
                    <a:pt x="6784623" y="0"/>
                    <a:pt x="6819877" y="35254"/>
                    <a:pt x="6819877" y="78741"/>
                  </a:cubicBezTo>
                  <a:lnTo>
                    <a:pt x="6819877" y="708666"/>
                  </a:lnTo>
                  <a:cubicBezTo>
                    <a:pt x="6819877" y="752153"/>
                    <a:pt x="6784623" y="787407"/>
                    <a:pt x="6741136" y="787407"/>
                  </a:cubicBezTo>
                  <a:lnTo>
                    <a:pt x="78741" y="787407"/>
                  </a:lnTo>
                  <a:cubicBezTo>
                    <a:pt x="35254" y="787407"/>
                    <a:pt x="0" y="752153"/>
                    <a:pt x="0" y="708666"/>
                  </a:cubicBezTo>
                  <a:lnTo>
                    <a:pt x="0" y="7874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lIns="76402" tIns="76402" rIns="1097493" bIns="76402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anose="02050604050505020204" pitchFamily="18" charset="0"/>
                  <a:cs typeface="Times New Roman" pitchFamily="18" charset="0"/>
                </a:rPr>
                <a:t>сформувати пакет підтвердних документів</a:t>
              </a:r>
              <a:endParaRPr lang="uk-UA" sz="1400" b="1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563240" y="4984775"/>
              <a:ext cx="6820147" cy="787951"/>
            </a:xfrm>
            <a:custGeom>
              <a:avLst/>
              <a:gdLst>
                <a:gd name="connsiteX0" fmla="*/ 0 w 6819877"/>
                <a:gd name="connsiteY0" fmla="*/ 78741 h 787407"/>
                <a:gd name="connsiteX1" fmla="*/ 78741 w 6819877"/>
                <a:gd name="connsiteY1" fmla="*/ 0 h 787407"/>
                <a:gd name="connsiteX2" fmla="*/ 6741136 w 6819877"/>
                <a:gd name="connsiteY2" fmla="*/ 0 h 787407"/>
                <a:gd name="connsiteX3" fmla="*/ 6819877 w 6819877"/>
                <a:gd name="connsiteY3" fmla="*/ 78741 h 787407"/>
                <a:gd name="connsiteX4" fmla="*/ 6819877 w 6819877"/>
                <a:gd name="connsiteY4" fmla="*/ 708666 h 787407"/>
                <a:gd name="connsiteX5" fmla="*/ 6741136 w 6819877"/>
                <a:gd name="connsiteY5" fmla="*/ 787407 h 787407"/>
                <a:gd name="connsiteX6" fmla="*/ 78741 w 6819877"/>
                <a:gd name="connsiteY6" fmla="*/ 787407 h 787407"/>
                <a:gd name="connsiteX7" fmla="*/ 0 w 6819877"/>
                <a:gd name="connsiteY7" fmla="*/ 708666 h 787407"/>
                <a:gd name="connsiteX8" fmla="*/ 0 w 6819877"/>
                <a:gd name="connsiteY8" fmla="*/ 78741 h 78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787407">
                  <a:moveTo>
                    <a:pt x="0" y="78741"/>
                  </a:moveTo>
                  <a:cubicBezTo>
                    <a:pt x="0" y="35254"/>
                    <a:pt x="35254" y="0"/>
                    <a:pt x="78741" y="0"/>
                  </a:cubicBezTo>
                  <a:lnTo>
                    <a:pt x="6741136" y="0"/>
                  </a:lnTo>
                  <a:cubicBezTo>
                    <a:pt x="6784623" y="0"/>
                    <a:pt x="6819877" y="35254"/>
                    <a:pt x="6819877" y="78741"/>
                  </a:cubicBezTo>
                  <a:lnTo>
                    <a:pt x="6819877" y="708666"/>
                  </a:lnTo>
                  <a:cubicBezTo>
                    <a:pt x="6819877" y="752153"/>
                    <a:pt x="6784623" y="787407"/>
                    <a:pt x="6741136" y="787407"/>
                  </a:cubicBezTo>
                  <a:lnTo>
                    <a:pt x="78741" y="787407"/>
                  </a:lnTo>
                  <a:cubicBezTo>
                    <a:pt x="35254" y="787407"/>
                    <a:pt x="0" y="752153"/>
                    <a:pt x="0" y="708666"/>
                  </a:cubicBezTo>
                  <a:lnTo>
                    <a:pt x="0" y="7874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  <p:txBody>
            <a:bodyPr lIns="76402" tIns="76402" rIns="1097493" bIns="76402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anose="02050604050505020204" pitchFamily="18" charset="0"/>
                  <a:cs typeface="Times New Roman" pitchFamily="18" charset="0"/>
                </a:rPr>
                <a:t>подати до державного банку заявку та підтвердні документи </a:t>
              </a:r>
              <a:endParaRPr lang="uk-UA" sz="1400" b="1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072846" y="5881408"/>
              <a:ext cx="6820147" cy="787951"/>
            </a:xfrm>
            <a:custGeom>
              <a:avLst/>
              <a:gdLst>
                <a:gd name="connsiteX0" fmla="*/ 0 w 6819877"/>
                <a:gd name="connsiteY0" fmla="*/ 78741 h 787407"/>
                <a:gd name="connsiteX1" fmla="*/ 78741 w 6819877"/>
                <a:gd name="connsiteY1" fmla="*/ 0 h 787407"/>
                <a:gd name="connsiteX2" fmla="*/ 6741136 w 6819877"/>
                <a:gd name="connsiteY2" fmla="*/ 0 h 787407"/>
                <a:gd name="connsiteX3" fmla="*/ 6819877 w 6819877"/>
                <a:gd name="connsiteY3" fmla="*/ 78741 h 787407"/>
                <a:gd name="connsiteX4" fmla="*/ 6819877 w 6819877"/>
                <a:gd name="connsiteY4" fmla="*/ 708666 h 787407"/>
                <a:gd name="connsiteX5" fmla="*/ 6741136 w 6819877"/>
                <a:gd name="connsiteY5" fmla="*/ 787407 h 787407"/>
                <a:gd name="connsiteX6" fmla="*/ 78741 w 6819877"/>
                <a:gd name="connsiteY6" fmla="*/ 787407 h 787407"/>
                <a:gd name="connsiteX7" fmla="*/ 0 w 6819877"/>
                <a:gd name="connsiteY7" fmla="*/ 708666 h 787407"/>
                <a:gd name="connsiteX8" fmla="*/ 0 w 6819877"/>
                <a:gd name="connsiteY8" fmla="*/ 78741 h 78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787407">
                  <a:moveTo>
                    <a:pt x="0" y="78741"/>
                  </a:moveTo>
                  <a:cubicBezTo>
                    <a:pt x="0" y="35254"/>
                    <a:pt x="35254" y="0"/>
                    <a:pt x="78741" y="0"/>
                  </a:cubicBezTo>
                  <a:lnTo>
                    <a:pt x="6741136" y="0"/>
                  </a:lnTo>
                  <a:cubicBezTo>
                    <a:pt x="6784623" y="0"/>
                    <a:pt x="6819877" y="35254"/>
                    <a:pt x="6819877" y="78741"/>
                  </a:cubicBezTo>
                  <a:lnTo>
                    <a:pt x="6819877" y="708666"/>
                  </a:lnTo>
                  <a:cubicBezTo>
                    <a:pt x="6819877" y="752153"/>
                    <a:pt x="6784623" y="787407"/>
                    <a:pt x="6741136" y="787407"/>
                  </a:cubicBezTo>
                  <a:lnTo>
                    <a:pt x="78741" y="787407"/>
                  </a:lnTo>
                  <a:cubicBezTo>
                    <a:pt x="35254" y="787407"/>
                    <a:pt x="0" y="752153"/>
                    <a:pt x="0" y="708666"/>
                  </a:cubicBezTo>
                  <a:lnTo>
                    <a:pt x="0" y="7874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lIns="76402" tIns="76402" rIns="1097493" bIns="76402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anose="02050604050505020204" pitchFamily="18" charset="0"/>
                  <a:cs typeface="Times New Roman" pitchFamily="18" charset="0"/>
                </a:rPr>
                <a:t>отримати кошти на поточний рахунок</a:t>
              </a:r>
              <a:endParaRPr lang="uk-UA" sz="1400" b="1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6343376" y="2869535"/>
              <a:ext cx="512782" cy="512168"/>
            </a:xfrm>
            <a:custGeom>
              <a:avLst/>
              <a:gdLst>
                <a:gd name="connsiteX0" fmla="*/ 0 w 511814"/>
                <a:gd name="connsiteY0" fmla="*/ 281498 h 511814"/>
                <a:gd name="connsiteX1" fmla="*/ 115158 w 511814"/>
                <a:gd name="connsiteY1" fmla="*/ 281498 h 511814"/>
                <a:gd name="connsiteX2" fmla="*/ 115158 w 511814"/>
                <a:gd name="connsiteY2" fmla="*/ 0 h 511814"/>
                <a:gd name="connsiteX3" fmla="*/ 396656 w 511814"/>
                <a:gd name="connsiteY3" fmla="*/ 0 h 511814"/>
                <a:gd name="connsiteX4" fmla="*/ 396656 w 511814"/>
                <a:gd name="connsiteY4" fmla="*/ 281498 h 511814"/>
                <a:gd name="connsiteX5" fmla="*/ 511814 w 511814"/>
                <a:gd name="connsiteY5" fmla="*/ 281498 h 511814"/>
                <a:gd name="connsiteX6" fmla="*/ 255907 w 511814"/>
                <a:gd name="connsiteY6" fmla="*/ 511814 h 511814"/>
                <a:gd name="connsiteX7" fmla="*/ 0 w 511814"/>
                <a:gd name="connsiteY7" fmla="*/ 281498 h 51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814" h="511814">
                  <a:moveTo>
                    <a:pt x="0" y="281498"/>
                  </a:moveTo>
                  <a:lnTo>
                    <a:pt x="115158" y="281498"/>
                  </a:lnTo>
                  <a:lnTo>
                    <a:pt x="115158" y="0"/>
                  </a:lnTo>
                  <a:lnTo>
                    <a:pt x="396656" y="0"/>
                  </a:lnTo>
                  <a:lnTo>
                    <a:pt x="396656" y="281498"/>
                  </a:lnTo>
                  <a:lnTo>
                    <a:pt x="511814" y="281498"/>
                  </a:lnTo>
                  <a:lnTo>
                    <a:pt x="255907" y="511814"/>
                  </a:lnTo>
                  <a:lnTo>
                    <a:pt x="0" y="281498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2938" tIns="17780" rIns="132938" bIns="144454" spcCol="1270" anchor="ctr"/>
            <a:lstStyle/>
            <a:p>
              <a:pPr algn="just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852982" y="3767527"/>
              <a:ext cx="512781" cy="510809"/>
            </a:xfrm>
            <a:custGeom>
              <a:avLst/>
              <a:gdLst>
                <a:gd name="connsiteX0" fmla="*/ 0 w 511814"/>
                <a:gd name="connsiteY0" fmla="*/ 281498 h 511814"/>
                <a:gd name="connsiteX1" fmla="*/ 115158 w 511814"/>
                <a:gd name="connsiteY1" fmla="*/ 281498 h 511814"/>
                <a:gd name="connsiteX2" fmla="*/ 115158 w 511814"/>
                <a:gd name="connsiteY2" fmla="*/ 0 h 511814"/>
                <a:gd name="connsiteX3" fmla="*/ 396656 w 511814"/>
                <a:gd name="connsiteY3" fmla="*/ 0 h 511814"/>
                <a:gd name="connsiteX4" fmla="*/ 396656 w 511814"/>
                <a:gd name="connsiteY4" fmla="*/ 281498 h 511814"/>
                <a:gd name="connsiteX5" fmla="*/ 511814 w 511814"/>
                <a:gd name="connsiteY5" fmla="*/ 281498 h 511814"/>
                <a:gd name="connsiteX6" fmla="*/ 255907 w 511814"/>
                <a:gd name="connsiteY6" fmla="*/ 511814 h 511814"/>
                <a:gd name="connsiteX7" fmla="*/ 0 w 511814"/>
                <a:gd name="connsiteY7" fmla="*/ 281498 h 51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814" h="511814">
                  <a:moveTo>
                    <a:pt x="0" y="281498"/>
                  </a:moveTo>
                  <a:lnTo>
                    <a:pt x="115158" y="281498"/>
                  </a:lnTo>
                  <a:lnTo>
                    <a:pt x="115158" y="0"/>
                  </a:lnTo>
                  <a:lnTo>
                    <a:pt x="396656" y="0"/>
                  </a:lnTo>
                  <a:lnTo>
                    <a:pt x="396656" y="281498"/>
                  </a:lnTo>
                  <a:lnTo>
                    <a:pt x="511814" y="281498"/>
                  </a:lnTo>
                  <a:lnTo>
                    <a:pt x="255907" y="511814"/>
                  </a:lnTo>
                  <a:lnTo>
                    <a:pt x="0" y="281498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2938" tIns="17780" rIns="132938" bIns="144454" spcCol="1270" anchor="ctr"/>
            <a:lstStyle/>
            <a:p>
              <a:pPr algn="just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7362588" y="4650575"/>
              <a:ext cx="511194" cy="512167"/>
            </a:xfrm>
            <a:custGeom>
              <a:avLst/>
              <a:gdLst>
                <a:gd name="connsiteX0" fmla="*/ 0 w 511814"/>
                <a:gd name="connsiteY0" fmla="*/ 281498 h 511814"/>
                <a:gd name="connsiteX1" fmla="*/ 115158 w 511814"/>
                <a:gd name="connsiteY1" fmla="*/ 281498 h 511814"/>
                <a:gd name="connsiteX2" fmla="*/ 115158 w 511814"/>
                <a:gd name="connsiteY2" fmla="*/ 0 h 511814"/>
                <a:gd name="connsiteX3" fmla="*/ 396656 w 511814"/>
                <a:gd name="connsiteY3" fmla="*/ 0 h 511814"/>
                <a:gd name="connsiteX4" fmla="*/ 396656 w 511814"/>
                <a:gd name="connsiteY4" fmla="*/ 281498 h 511814"/>
                <a:gd name="connsiteX5" fmla="*/ 511814 w 511814"/>
                <a:gd name="connsiteY5" fmla="*/ 281498 h 511814"/>
                <a:gd name="connsiteX6" fmla="*/ 255907 w 511814"/>
                <a:gd name="connsiteY6" fmla="*/ 511814 h 511814"/>
                <a:gd name="connsiteX7" fmla="*/ 0 w 511814"/>
                <a:gd name="connsiteY7" fmla="*/ 281498 h 51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814" h="511814">
                  <a:moveTo>
                    <a:pt x="0" y="281498"/>
                  </a:moveTo>
                  <a:lnTo>
                    <a:pt x="115158" y="281498"/>
                  </a:lnTo>
                  <a:lnTo>
                    <a:pt x="115158" y="0"/>
                  </a:lnTo>
                  <a:lnTo>
                    <a:pt x="396656" y="0"/>
                  </a:lnTo>
                  <a:lnTo>
                    <a:pt x="396656" y="281498"/>
                  </a:lnTo>
                  <a:lnTo>
                    <a:pt x="511814" y="281498"/>
                  </a:lnTo>
                  <a:lnTo>
                    <a:pt x="255907" y="511814"/>
                  </a:lnTo>
                  <a:lnTo>
                    <a:pt x="0" y="281498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2938" tIns="17780" rIns="132938" bIns="144454" spcCol="1270" anchor="ctr"/>
            <a:lstStyle/>
            <a:p>
              <a:pPr algn="just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7872194" y="5556718"/>
              <a:ext cx="511194" cy="510809"/>
            </a:xfrm>
            <a:custGeom>
              <a:avLst/>
              <a:gdLst>
                <a:gd name="connsiteX0" fmla="*/ 0 w 511814"/>
                <a:gd name="connsiteY0" fmla="*/ 281498 h 511814"/>
                <a:gd name="connsiteX1" fmla="*/ 115158 w 511814"/>
                <a:gd name="connsiteY1" fmla="*/ 281498 h 511814"/>
                <a:gd name="connsiteX2" fmla="*/ 115158 w 511814"/>
                <a:gd name="connsiteY2" fmla="*/ 0 h 511814"/>
                <a:gd name="connsiteX3" fmla="*/ 396656 w 511814"/>
                <a:gd name="connsiteY3" fmla="*/ 0 h 511814"/>
                <a:gd name="connsiteX4" fmla="*/ 396656 w 511814"/>
                <a:gd name="connsiteY4" fmla="*/ 281498 h 511814"/>
                <a:gd name="connsiteX5" fmla="*/ 511814 w 511814"/>
                <a:gd name="connsiteY5" fmla="*/ 281498 h 511814"/>
                <a:gd name="connsiteX6" fmla="*/ 255907 w 511814"/>
                <a:gd name="connsiteY6" fmla="*/ 511814 h 511814"/>
                <a:gd name="connsiteX7" fmla="*/ 0 w 511814"/>
                <a:gd name="connsiteY7" fmla="*/ 281498 h 51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814" h="511814">
                  <a:moveTo>
                    <a:pt x="0" y="281498"/>
                  </a:moveTo>
                  <a:lnTo>
                    <a:pt x="115158" y="281498"/>
                  </a:lnTo>
                  <a:lnTo>
                    <a:pt x="115158" y="0"/>
                  </a:lnTo>
                  <a:lnTo>
                    <a:pt x="396656" y="0"/>
                  </a:lnTo>
                  <a:lnTo>
                    <a:pt x="396656" y="281498"/>
                  </a:lnTo>
                  <a:lnTo>
                    <a:pt x="511814" y="281498"/>
                  </a:lnTo>
                  <a:lnTo>
                    <a:pt x="255907" y="511814"/>
                  </a:lnTo>
                  <a:lnTo>
                    <a:pt x="0" y="281498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2938" tIns="17780" rIns="132938" bIns="144454" spcCol="1270" anchor="ctr"/>
            <a:lstStyle/>
            <a:p>
              <a:pPr algn="just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44039" name="TextBox 4"/>
            <p:cNvSpPr txBox="1">
              <a:spLocks noChangeArrowheads="1"/>
            </p:cNvSpPr>
            <p:nvPr/>
          </p:nvSpPr>
          <p:spPr bwMode="auto">
            <a:xfrm>
              <a:off x="5669033" y="159309"/>
              <a:ext cx="358348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44040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034" name="Заголовок 1"/>
          <p:cNvSpPr txBox="1">
            <a:spLocks/>
          </p:cNvSpPr>
          <p:nvPr/>
        </p:nvSpPr>
        <p:spPr bwMode="auto">
          <a:xfrm>
            <a:off x="787400" y="69850"/>
            <a:ext cx="53276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400" b="1">
                <a:solidFill>
                  <a:schemeClr val="bg1"/>
                </a:solidFill>
                <a:latin typeface="Arieal"/>
              </a:rPr>
              <a:t>ФІНАНСОВА ПІДТРИМКА СОК</a:t>
            </a:r>
          </a:p>
        </p:txBody>
      </p:sp>
      <p:pic>
        <p:nvPicPr>
          <p:cNvPr id="44035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11264"/>
          <a:stretch>
            <a:fillRect/>
          </a:stretch>
        </p:blipFill>
        <p:spPr bwMode="auto">
          <a:xfrm>
            <a:off x="65088" y="260350"/>
            <a:ext cx="6080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8" descr="Image result for loan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4144907" y="2786068"/>
            <a:ext cx="817298" cy="817298"/>
          </a:xfrm>
          <a:prstGeom prst="rect">
            <a:avLst/>
          </a:prstGeom>
          <a:noFill/>
          <a:extLst/>
        </p:spPr>
      </p:pic>
      <p:sp>
        <p:nvSpPr>
          <p:cNvPr id="44037" name="TextBox 37"/>
          <p:cNvSpPr txBox="1">
            <a:spLocks noChangeArrowheads="1"/>
          </p:cNvSpPr>
          <p:nvPr/>
        </p:nvSpPr>
        <p:spPr bwMode="auto">
          <a:xfrm>
            <a:off x="1331913" y="3716338"/>
            <a:ext cx="68357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200" b="1">
                <a:solidFill>
                  <a:srgbClr val="218559"/>
                </a:solidFill>
                <a:latin typeface="Calibri" pitchFamily="34" charset="0"/>
              </a:rPr>
              <a:t>70% на придбання обладнання для переробки та зберігання сільськогосподарської продукції </a:t>
            </a:r>
          </a:p>
          <a:p>
            <a:pPr algn="ctr"/>
            <a:r>
              <a:rPr lang="uk-UA" sz="2200" b="1">
                <a:solidFill>
                  <a:srgbClr val="218559"/>
                </a:solidFill>
                <a:latin typeface="Calibri" pitchFamily="34" charset="0"/>
              </a:rPr>
              <a:t>(але не більше 3 млн грн) </a:t>
            </a:r>
          </a:p>
          <a:p>
            <a:pPr algn="ctr"/>
            <a:r>
              <a:rPr lang="uk-UA" sz="2200" b="1">
                <a:solidFill>
                  <a:srgbClr val="218559"/>
                </a:solidFill>
                <a:latin typeface="Calibri" pitchFamily="34" charset="0"/>
              </a:rPr>
              <a:t>за умови попередньої оплати СОК постачальнику </a:t>
            </a:r>
          </a:p>
          <a:p>
            <a:pPr algn="ctr"/>
            <a:r>
              <a:rPr lang="uk-UA" sz="2200" b="1">
                <a:solidFill>
                  <a:srgbClr val="218559"/>
                </a:solidFill>
                <a:latin typeface="Calibri" pitchFamily="34" charset="0"/>
              </a:rPr>
              <a:t>30% її вартості</a:t>
            </a:r>
          </a:p>
        </p:txBody>
      </p:sp>
      <p:sp>
        <p:nvSpPr>
          <p:cNvPr id="44038" name="TextBox 36"/>
          <p:cNvSpPr txBox="1">
            <a:spLocks noChangeArrowheads="1"/>
          </p:cNvSpPr>
          <p:nvPr/>
        </p:nvSpPr>
        <p:spPr bwMode="auto">
          <a:xfrm>
            <a:off x="0" y="1357313"/>
            <a:ext cx="91440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sz="2000" u="sng">
              <a:solidFill>
                <a:srgbClr val="376092"/>
              </a:solidFill>
              <a:latin typeface="Calibri" pitchFamily="34" charset="0"/>
            </a:endParaRPr>
          </a:p>
          <a:p>
            <a:pPr algn="ctr"/>
            <a:r>
              <a:rPr lang="uk-UA" sz="2400" u="sng">
                <a:solidFill>
                  <a:srgbClr val="376092"/>
                </a:solidFill>
                <a:latin typeface="Calibri" pitchFamily="34" charset="0"/>
              </a:rPr>
              <a:t>Напрями діяльності СОК</a:t>
            </a:r>
            <a:r>
              <a:rPr lang="uk-UA" sz="2400">
                <a:solidFill>
                  <a:srgbClr val="376092"/>
                </a:solidFill>
                <a:latin typeface="Calibri" pitchFamily="34" charset="0"/>
              </a:rPr>
              <a:t>:</a:t>
            </a:r>
            <a:r>
              <a:rPr lang="uk-UA" sz="2000">
                <a:solidFill>
                  <a:srgbClr val="376092"/>
                </a:solidFill>
                <a:latin typeface="Calibri" pitchFamily="34" charset="0"/>
              </a:rPr>
              <a:t> </a:t>
            </a:r>
          </a:p>
          <a:p>
            <a:pPr algn="ctr"/>
            <a:endParaRPr lang="uk-UA" sz="2200" b="1">
              <a:solidFill>
                <a:srgbClr val="376092"/>
              </a:solidFill>
              <a:latin typeface="Calibri" pitchFamily="34" charset="0"/>
            </a:endParaRPr>
          </a:p>
          <a:p>
            <a:pPr algn="ctr"/>
            <a:r>
              <a:rPr lang="uk-UA" sz="2400" b="1">
                <a:solidFill>
                  <a:srgbClr val="376092"/>
                </a:solidFill>
                <a:latin typeface="Calibri" pitchFamily="34" charset="0"/>
              </a:rPr>
              <a:t>молочарський та плодово-ягідний</a:t>
            </a:r>
            <a:endParaRPr lang="uk-UA" sz="2200" b="1">
              <a:solidFill>
                <a:srgbClr val="37609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Группа 3"/>
          <p:cNvGrpSpPr>
            <a:grpSpLocks/>
          </p:cNvGrpSpPr>
          <p:nvPr/>
        </p:nvGrpSpPr>
        <p:grpSpPr bwMode="auto">
          <a:xfrm>
            <a:off x="5405438" y="119063"/>
            <a:ext cx="4032250" cy="611187"/>
            <a:chOff x="5220072" y="116632"/>
            <a:chExt cx="4032448" cy="612000"/>
          </a:xfrm>
        </p:grpSpPr>
        <p:sp>
          <p:nvSpPr>
            <p:cNvPr id="45070" name="TextBox 4"/>
            <p:cNvSpPr txBox="1">
              <a:spLocks noChangeArrowheads="1"/>
            </p:cNvSpPr>
            <p:nvPr/>
          </p:nvSpPr>
          <p:spPr bwMode="auto">
            <a:xfrm>
              <a:off x="5669357" y="159551"/>
              <a:ext cx="3583163" cy="48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45071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058" name="Заголовок 1"/>
          <p:cNvSpPr txBox="1">
            <a:spLocks/>
          </p:cNvSpPr>
          <p:nvPr/>
        </p:nvSpPr>
        <p:spPr bwMode="auto">
          <a:xfrm>
            <a:off x="684213" y="0"/>
            <a:ext cx="53276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400" b="1">
                <a:solidFill>
                  <a:schemeClr val="bg1"/>
                </a:solidFill>
                <a:latin typeface="Arieal"/>
              </a:rPr>
              <a:t>ФІНАНСОВА ПІДТРИМКА СОК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179388" y="1268413"/>
            <a:ext cx="6642100" cy="696912"/>
          </a:xfrm>
          <a:custGeom>
            <a:avLst/>
            <a:gdLst>
              <a:gd name="connsiteX0" fmla="*/ 0 w 6819877"/>
              <a:gd name="connsiteY0" fmla="*/ 86664 h 866639"/>
              <a:gd name="connsiteX1" fmla="*/ 86664 w 6819877"/>
              <a:gd name="connsiteY1" fmla="*/ 0 h 866639"/>
              <a:gd name="connsiteX2" fmla="*/ 6733213 w 6819877"/>
              <a:gd name="connsiteY2" fmla="*/ 0 h 866639"/>
              <a:gd name="connsiteX3" fmla="*/ 6819877 w 6819877"/>
              <a:gd name="connsiteY3" fmla="*/ 86664 h 866639"/>
              <a:gd name="connsiteX4" fmla="*/ 6819877 w 6819877"/>
              <a:gd name="connsiteY4" fmla="*/ 779975 h 866639"/>
              <a:gd name="connsiteX5" fmla="*/ 6733213 w 6819877"/>
              <a:gd name="connsiteY5" fmla="*/ 866639 h 866639"/>
              <a:gd name="connsiteX6" fmla="*/ 86664 w 6819877"/>
              <a:gd name="connsiteY6" fmla="*/ 866639 h 866639"/>
              <a:gd name="connsiteX7" fmla="*/ 0 w 6819877"/>
              <a:gd name="connsiteY7" fmla="*/ 779975 h 866639"/>
              <a:gd name="connsiteX8" fmla="*/ 0 w 6819877"/>
              <a:gd name="connsiteY8" fmla="*/ 86664 h 86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9877" h="866639">
                <a:moveTo>
                  <a:pt x="0" y="86664"/>
                </a:moveTo>
                <a:cubicBezTo>
                  <a:pt x="0" y="38801"/>
                  <a:pt x="38801" y="0"/>
                  <a:pt x="86664" y="0"/>
                </a:cubicBezTo>
                <a:lnTo>
                  <a:pt x="6733213" y="0"/>
                </a:lnTo>
                <a:cubicBezTo>
                  <a:pt x="6781076" y="0"/>
                  <a:pt x="6819877" y="38801"/>
                  <a:pt x="6819877" y="86664"/>
                </a:cubicBezTo>
                <a:lnTo>
                  <a:pt x="6819877" y="779975"/>
                </a:lnTo>
                <a:cubicBezTo>
                  <a:pt x="6819877" y="827838"/>
                  <a:pt x="6781076" y="866639"/>
                  <a:pt x="6733213" y="866639"/>
                </a:cubicBezTo>
                <a:lnTo>
                  <a:pt x="86664" y="866639"/>
                </a:lnTo>
                <a:cubicBezTo>
                  <a:pt x="38801" y="866639"/>
                  <a:pt x="0" y="827838"/>
                  <a:pt x="0" y="779975"/>
                </a:cubicBezTo>
                <a:lnTo>
                  <a:pt x="0" y="866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8723" tIns="78723" rIns="1064525" bIns="78723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отримати в державному банку бланк простого векселя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395288" y="2205038"/>
            <a:ext cx="6819900" cy="573087"/>
          </a:xfrm>
          <a:custGeom>
            <a:avLst/>
            <a:gdLst>
              <a:gd name="connsiteX0" fmla="*/ 0 w 6819877"/>
              <a:gd name="connsiteY0" fmla="*/ 86664 h 866639"/>
              <a:gd name="connsiteX1" fmla="*/ 86664 w 6819877"/>
              <a:gd name="connsiteY1" fmla="*/ 0 h 866639"/>
              <a:gd name="connsiteX2" fmla="*/ 6733213 w 6819877"/>
              <a:gd name="connsiteY2" fmla="*/ 0 h 866639"/>
              <a:gd name="connsiteX3" fmla="*/ 6819877 w 6819877"/>
              <a:gd name="connsiteY3" fmla="*/ 86664 h 866639"/>
              <a:gd name="connsiteX4" fmla="*/ 6819877 w 6819877"/>
              <a:gd name="connsiteY4" fmla="*/ 779975 h 866639"/>
              <a:gd name="connsiteX5" fmla="*/ 6733213 w 6819877"/>
              <a:gd name="connsiteY5" fmla="*/ 866639 h 866639"/>
              <a:gd name="connsiteX6" fmla="*/ 86664 w 6819877"/>
              <a:gd name="connsiteY6" fmla="*/ 866639 h 866639"/>
              <a:gd name="connsiteX7" fmla="*/ 0 w 6819877"/>
              <a:gd name="connsiteY7" fmla="*/ 779975 h 866639"/>
              <a:gd name="connsiteX8" fmla="*/ 0 w 6819877"/>
              <a:gd name="connsiteY8" fmla="*/ 86664 h 86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9877" h="866639">
                <a:moveTo>
                  <a:pt x="0" y="86664"/>
                </a:moveTo>
                <a:cubicBezTo>
                  <a:pt x="0" y="38801"/>
                  <a:pt x="38801" y="0"/>
                  <a:pt x="86664" y="0"/>
                </a:cubicBezTo>
                <a:lnTo>
                  <a:pt x="6733213" y="0"/>
                </a:lnTo>
                <a:cubicBezTo>
                  <a:pt x="6781076" y="0"/>
                  <a:pt x="6819877" y="38801"/>
                  <a:pt x="6819877" y="86664"/>
                </a:cubicBezTo>
                <a:lnTo>
                  <a:pt x="6819877" y="779975"/>
                </a:lnTo>
                <a:cubicBezTo>
                  <a:pt x="6819877" y="827838"/>
                  <a:pt x="6781076" y="866639"/>
                  <a:pt x="6733213" y="866639"/>
                </a:cubicBezTo>
                <a:lnTo>
                  <a:pt x="86664" y="866639"/>
                </a:lnTo>
                <a:cubicBezTo>
                  <a:pt x="38801" y="866639"/>
                  <a:pt x="0" y="827838"/>
                  <a:pt x="0" y="779975"/>
                </a:cubicBezTo>
                <a:lnTo>
                  <a:pt x="0" y="866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2483469"/>
              <a:satOff val="9953"/>
              <a:lumOff val="2157"/>
              <a:alphaOff val="0"/>
            </a:schemeClr>
          </a:fillRef>
          <a:effectRef idx="2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lIns="78723" tIns="78723" rIns="1151315" bIns="78723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400" b="1">
                <a:solidFill>
                  <a:schemeClr val="tx1"/>
                </a:solidFill>
                <a:latin typeface="Bookman Old Style" panose="02050604050505020204" pitchFamily="18" charset="0"/>
              </a:rPr>
              <a:t>укласти договір з постачальником обладнання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1042988" y="3068638"/>
            <a:ext cx="6819900" cy="595312"/>
          </a:xfrm>
          <a:custGeom>
            <a:avLst/>
            <a:gdLst>
              <a:gd name="connsiteX0" fmla="*/ 0 w 6819877"/>
              <a:gd name="connsiteY0" fmla="*/ 86664 h 866639"/>
              <a:gd name="connsiteX1" fmla="*/ 86664 w 6819877"/>
              <a:gd name="connsiteY1" fmla="*/ 0 h 866639"/>
              <a:gd name="connsiteX2" fmla="*/ 6733213 w 6819877"/>
              <a:gd name="connsiteY2" fmla="*/ 0 h 866639"/>
              <a:gd name="connsiteX3" fmla="*/ 6819877 w 6819877"/>
              <a:gd name="connsiteY3" fmla="*/ 86664 h 866639"/>
              <a:gd name="connsiteX4" fmla="*/ 6819877 w 6819877"/>
              <a:gd name="connsiteY4" fmla="*/ 779975 h 866639"/>
              <a:gd name="connsiteX5" fmla="*/ 6733213 w 6819877"/>
              <a:gd name="connsiteY5" fmla="*/ 866639 h 866639"/>
              <a:gd name="connsiteX6" fmla="*/ 86664 w 6819877"/>
              <a:gd name="connsiteY6" fmla="*/ 866639 h 866639"/>
              <a:gd name="connsiteX7" fmla="*/ 0 w 6819877"/>
              <a:gd name="connsiteY7" fmla="*/ 779975 h 866639"/>
              <a:gd name="connsiteX8" fmla="*/ 0 w 6819877"/>
              <a:gd name="connsiteY8" fmla="*/ 86664 h 86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9877" h="866639">
                <a:moveTo>
                  <a:pt x="0" y="86664"/>
                </a:moveTo>
                <a:cubicBezTo>
                  <a:pt x="0" y="38801"/>
                  <a:pt x="38801" y="0"/>
                  <a:pt x="86664" y="0"/>
                </a:cubicBezTo>
                <a:lnTo>
                  <a:pt x="6733213" y="0"/>
                </a:lnTo>
                <a:cubicBezTo>
                  <a:pt x="6781076" y="0"/>
                  <a:pt x="6819877" y="38801"/>
                  <a:pt x="6819877" y="86664"/>
                </a:cubicBezTo>
                <a:lnTo>
                  <a:pt x="6819877" y="779975"/>
                </a:lnTo>
                <a:cubicBezTo>
                  <a:pt x="6819877" y="827838"/>
                  <a:pt x="6781076" y="866639"/>
                  <a:pt x="6733213" y="866639"/>
                </a:cubicBezTo>
                <a:lnTo>
                  <a:pt x="86664" y="866639"/>
                </a:lnTo>
                <a:cubicBezTo>
                  <a:pt x="38801" y="866639"/>
                  <a:pt x="0" y="827838"/>
                  <a:pt x="0" y="779975"/>
                </a:cubicBezTo>
                <a:lnTo>
                  <a:pt x="0" y="866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lIns="78723" tIns="78723" rIns="1151315" bIns="78723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400" b="1">
                <a:solidFill>
                  <a:schemeClr val="tx1"/>
                </a:solidFill>
                <a:latin typeface="Bookman Old Style" panose="02050604050505020204" pitchFamily="18" charset="0"/>
              </a:rPr>
              <a:t>сплатити 30 % вартості обладнання (без ПДВ) та ПДВ 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1331913" y="3933825"/>
            <a:ext cx="6819900" cy="615950"/>
          </a:xfrm>
          <a:custGeom>
            <a:avLst/>
            <a:gdLst>
              <a:gd name="connsiteX0" fmla="*/ 0 w 6819877"/>
              <a:gd name="connsiteY0" fmla="*/ 86664 h 866639"/>
              <a:gd name="connsiteX1" fmla="*/ 86664 w 6819877"/>
              <a:gd name="connsiteY1" fmla="*/ 0 h 866639"/>
              <a:gd name="connsiteX2" fmla="*/ 6733213 w 6819877"/>
              <a:gd name="connsiteY2" fmla="*/ 0 h 866639"/>
              <a:gd name="connsiteX3" fmla="*/ 6819877 w 6819877"/>
              <a:gd name="connsiteY3" fmla="*/ 86664 h 866639"/>
              <a:gd name="connsiteX4" fmla="*/ 6819877 w 6819877"/>
              <a:gd name="connsiteY4" fmla="*/ 779975 h 866639"/>
              <a:gd name="connsiteX5" fmla="*/ 6733213 w 6819877"/>
              <a:gd name="connsiteY5" fmla="*/ 866639 h 866639"/>
              <a:gd name="connsiteX6" fmla="*/ 86664 w 6819877"/>
              <a:gd name="connsiteY6" fmla="*/ 866639 h 866639"/>
              <a:gd name="connsiteX7" fmla="*/ 0 w 6819877"/>
              <a:gd name="connsiteY7" fmla="*/ 779975 h 866639"/>
              <a:gd name="connsiteX8" fmla="*/ 0 w 6819877"/>
              <a:gd name="connsiteY8" fmla="*/ 86664 h 86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9877" h="866639">
                <a:moveTo>
                  <a:pt x="0" y="86664"/>
                </a:moveTo>
                <a:cubicBezTo>
                  <a:pt x="0" y="38801"/>
                  <a:pt x="38801" y="0"/>
                  <a:pt x="86664" y="0"/>
                </a:cubicBezTo>
                <a:lnTo>
                  <a:pt x="6733213" y="0"/>
                </a:lnTo>
                <a:cubicBezTo>
                  <a:pt x="6781076" y="0"/>
                  <a:pt x="6819877" y="38801"/>
                  <a:pt x="6819877" y="86664"/>
                </a:cubicBezTo>
                <a:lnTo>
                  <a:pt x="6819877" y="779975"/>
                </a:lnTo>
                <a:cubicBezTo>
                  <a:pt x="6819877" y="827838"/>
                  <a:pt x="6781076" y="866639"/>
                  <a:pt x="6733213" y="866639"/>
                </a:cubicBezTo>
                <a:lnTo>
                  <a:pt x="86664" y="866639"/>
                </a:lnTo>
                <a:cubicBezTo>
                  <a:pt x="38801" y="866639"/>
                  <a:pt x="0" y="827838"/>
                  <a:pt x="0" y="779975"/>
                </a:cubicBezTo>
                <a:lnTo>
                  <a:pt x="0" y="866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7450407"/>
              <a:satOff val="29858"/>
              <a:lumOff val="6471"/>
              <a:alphaOff val="0"/>
            </a:schemeClr>
          </a:fillRef>
          <a:effectRef idx="2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lIns="78723" tIns="78723" rIns="1151315" bIns="78723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400" b="1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виписати постачальнику вексель</a:t>
            </a:r>
            <a:endParaRPr lang="uk-UA" sz="1400" b="1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763713" y="4868863"/>
            <a:ext cx="6821487" cy="576262"/>
          </a:xfrm>
          <a:custGeom>
            <a:avLst/>
            <a:gdLst>
              <a:gd name="connsiteX0" fmla="*/ 0 w 6819877"/>
              <a:gd name="connsiteY0" fmla="*/ 86664 h 866639"/>
              <a:gd name="connsiteX1" fmla="*/ 86664 w 6819877"/>
              <a:gd name="connsiteY1" fmla="*/ 0 h 866639"/>
              <a:gd name="connsiteX2" fmla="*/ 6733213 w 6819877"/>
              <a:gd name="connsiteY2" fmla="*/ 0 h 866639"/>
              <a:gd name="connsiteX3" fmla="*/ 6819877 w 6819877"/>
              <a:gd name="connsiteY3" fmla="*/ 86664 h 866639"/>
              <a:gd name="connsiteX4" fmla="*/ 6819877 w 6819877"/>
              <a:gd name="connsiteY4" fmla="*/ 779975 h 866639"/>
              <a:gd name="connsiteX5" fmla="*/ 6733213 w 6819877"/>
              <a:gd name="connsiteY5" fmla="*/ 866639 h 866639"/>
              <a:gd name="connsiteX6" fmla="*/ 86664 w 6819877"/>
              <a:gd name="connsiteY6" fmla="*/ 866639 h 866639"/>
              <a:gd name="connsiteX7" fmla="*/ 0 w 6819877"/>
              <a:gd name="connsiteY7" fmla="*/ 779975 h 866639"/>
              <a:gd name="connsiteX8" fmla="*/ 0 w 6819877"/>
              <a:gd name="connsiteY8" fmla="*/ 86664 h 86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9877" h="866639">
                <a:moveTo>
                  <a:pt x="0" y="86664"/>
                </a:moveTo>
                <a:cubicBezTo>
                  <a:pt x="0" y="38801"/>
                  <a:pt x="38801" y="0"/>
                  <a:pt x="86664" y="0"/>
                </a:cubicBezTo>
                <a:lnTo>
                  <a:pt x="6733213" y="0"/>
                </a:lnTo>
                <a:cubicBezTo>
                  <a:pt x="6781076" y="0"/>
                  <a:pt x="6819877" y="38801"/>
                  <a:pt x="6819877" y="86664"/>
                </a:cubicBezTo>
                <a:lnTo>
                  <a:pt x="6819877" y="779975"/>
                </a:lnTo>
                <a:cubicBezTo>
                  <a:pt x="6819877" y="827838"/>
                  <a:pt x="6781076" y="866639"/>
                  <a:pt x="6733213" y="866639"/>
                </a:cubicBezTo>
                <a:lnTo>
                  <a:pt x="86664" y="866639"/>
                </a:lnTo>
                <a:cubicBezTo>
                  <a:pt x="38801" y="866639"/>
                  <a:pt x="0" y="827838"/>
                  <a:pt x="0" y="779975"/>
                </a:cubicBezTo>
                <a:lnTo>
                  <a:pt x="0" y="866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lIns="78723" tIns="78723" rIns="1151315" bIns="78723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400" b="1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отримати обладнання з підтверджуючими документами</a:t>
            </a:r>
            <a:endParaRPr lang="uk-UA" sz="1400" b="1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6516688" y="1700213"/>
            <a:ext cx="563562" cy="561975"/>
          </a:xfrm>
          <a:custGeom>
            <a:avLst/>
            <a:gdLst>
              <a:gd name="connsiteX0" fmla="*/ 0 w 563315"/>
              <a:gd name="connsiteY0" fmla="*/ 309823 h 563315"/>
              <a:gd name="connsiteX1" fmla="*/ 126746 w 563315"/>
              <a:gd name="connsiteY1" fmla="*/ 309823 h 563315"/>
              <a:gd name="connsiteX2" fmla="*/ 126746 w 563315"/>
              <a:gd name="connsiteY2" fmla="*/ 0 h 563315"/>
              <a:gd name="connsiteX3" fmla="*/ 436569 w 563315"/>
              <a:gd name="connsiteY3" fmla="*/ 0 h 563315"/>
              <a:gd name="connsiteX4" fmla="*/ 436569 w 563315"/>
              <a:gd name="connsiteY4" fmla="*/ 309823 h 563315"/>
              <a:gd name="connsiteX5" fmla="*/ 563315 w 563315"/>
              <a:gd name="connsiteY5" fmla="*/ 309823 h 563315"/>
              <a:gd name="connsiteX6" fmla="*/ 281658 w 563315"/>
              <a:gd name="connsiteY6" fmla="*/ 563315 h 563315"/>
              <a:gd name="connsiteX7" fmla="*/ 0 w 563315"/>
              <a:gd name="connsiteY7" fmla="*/ 309823 h 5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315" h="563315">
                <a:moveTo>
                  <a:pt x="0" y="309823"/>
                </a:moveTo>
                <a:lnTo>
                  <a:pt x="126746" y="309823"/>
                </a:lnTo>
                <a:lnTo>
                  <a:pt x="126746" y="0"/>
                </a:lnTo>
                <a:lnTo>
                  <a:pt x="436569" y="0"/>
                </a:lnTo>
                <a:lnTo>
                  <a:pt x="436569" y="309823"/>
                </a:lnTo>
                <a:lnTo>
                  <a:pt x="563315" y="309823"/>
                </a:lnTo>
                <a:lnTo>
                  <a:pt x="281658" y="563315"/>
                </a:lnTo>
                <a:lnTo>
                  <a:pt x="0" y="309823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58496" tIns="31750" rIns="158496" bIns="171170" spcCol="1270" anchor="ctr"/>
          <a:lstStyle/>
          <a:p>
            <a:pPr algn="ctr" defTabSz="1111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uk-UA" sz="2500"/>
          </a:p>
        </p:txBody>
      </p:sp>
      <p:sp>
        <p:nvSpPr>
          <p:cNvPr id="11" name="Полилиния 10"/>
          <p:cNvSpPr/>
          <p:nvPr/>
        </p:nvSpPr>
        <p:spPr>
          <a:xfrm>
            <a:off x="7019925" y="2636838"/>
            <a:ext cx="561975" cy="563562"/>
          </a:xfrm>
          <a:custGeom>
            <a:avLst/>
            <a:gdLst>
              <a:gd name="connsiteX0" fmla="*/ 0 w 563315"/>
              <a:gd name="connsiteY0" fmla="*/ 309823 h 563315"/>
              <a:gd name="connsiteX1" fmla="*/ 126746 w 563315"/>
              <a:gd name="connsiteY1" fmla="*/ 309823 h 563315"/>
              <a:gd name="connsiteX2" fmla="*/ 126746 w 563315"/>
              <a:gd name="connsiteY2" fmla="*/ 0 h 563315"/>
              <a:gd name="connsiteX3" fmla="*/ 436569 w 563315"/>
              <a:gd name="connsiteY3" fmla="*/ 0 h 563315"/>
              <a:gd name="connsiteX4" fmla="*/ 436569 w 563315"/>
              <a:gd name="connsiteY4" fmla="*/ 309823 h 563315"/>
              <a:gd name="connsiteX5" fmla="*/ 563315 w 563315"/>
              <a:gd name="connsiteY5" fmla="*/ 309823 h 563315"/>
              <a:gd name="connsiteX6" fmla="*/ 281658 w 563315"/>
              <a:gd name="connsiteY6" fmla="*/ 563315 h 563315"/>
              <a:gd name="connsiteX7" fmla="*/ 0 w 563315"/>
              <a:gd name="connsiteY7" fmla="*/ 309823 h 5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315" h="563315">
                <a:moveTo>
                  <a:pt x="0" y="309823"/>
                </a:moveTo>
                <a:lnTo>
                  <a:pt x="126746" y="309823"/>
                </a:lnTo>
                <a:lnTo>
                  <a:pt x="126746" y="0"/>
                </a:lnTo>
                <a:lnTo>
                  <a:pt x="436569" y="0"/>
                </a:lnTo>
                <a:lnTo>
                  <a:pt x="436569" y="309823"/>
                </a:lnTo>
                <a:lnTo>
                  <a:pt x="563315" y="309823"/>
                </a:lnTo>
                <a:lnTo>
                  <a:pt x="281658" y="563315"/>
                </a:lnTo>
                <a:lnTo>
                  <a:pt x="0" y="309823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fillRef>
          <a:effectRef idx="0"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58496" tIns="31750" rIns="158496" bIns="171170" spcCol="1270" anchor="ctr"/>
          <a:lstStyle/>
          <a:p>
            <a:pPr algn="ctr" defTabSz="1111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uk-UA" sz="2500"/>
          </a:p>
        </p:txBody>
      </p:sp>
      <p:sp>
        <p:nvSpPr>
          <p:cNvPr id="12" name="Полилиния 11"/>
          <p:cNvSpPr/>
          <p:nvPr/>
        </p:nvSpPr>
        <p:spPr>
          <a:xfrm>
            <a:off x="7451725" y="3429000"/>
            <a:ext cx="563563" cy="561975"/>
          </a:xfrm>
          <a:custGeom>
            <a:avLst/>
            <a:gdLst>
              <a:gd name="connsiteX0" fmla="*/ 0 w 563315"/>
              <a:gd name="connsiteY0" fmla="*/ 309823 h 563315"/>
              <a:gd name="connsiteX1" fmla="*/ 126746 w 563315"/>
              <a:gd name="connsiteY1" fmla="*/ 309823 h 563315"/>
              <a:gd name="connsiteX2" fmla="*/ 126746 w 563315"/>
              <a:gd name="connsiteY2" fmla="*/ 0 h 563315"/>
              <a:gd name="connsiteX3" fmla="*/ 436569 w 563315"/>
              <a:gd name="connsiteY3" fmla="*/ 0 h 563315"/>
              <a:gd name="connsiteX4" fmla="*/ 436569 w 563315"/>
              <a:gd name="connsiteY4" fmla="*/ 309823 h 563315"/>
              <a:gd name="connsiteX5" fmla="*/ 563315 w 563315"/>
              <a:gd name="connsiteY5" fmla="*/ 309823 h 563315"/>
              <a:gd name="connsiteX6" fmla="*/ 281658 w 563315"/>
              <a:gd name="connsiteY6" fmla="*/ 563315 h 563315"/>
              <a:gd name="connsiteX7" fmla="*/ 0 w 563315"/>
              <a:gd name="connsiteY7" fmla="*/ 309823 h 5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315" h="563315">
                <a:moveTo>
                  <a:pt x="0" y="309823"/>
                </a:moveTo>
                <a:lnTo>
                  <a:pt x="126746" y="309823"/>
                </a:lnTo>
                <a:lnTo>
                  <a:pt x="126746" y="0"/>
                </a:lnTo>
                <a:lnTo>
                  <a:pt x="436569" y="0"/>
                </a:lnTo>
                <a:lnTo>
                  <a:pt x="436569" y="309823"/>
                </a:lnTo>
                <a:lnTo>
                  <a:pt x="563315" y="309823"/>
                </a:lnTo>
                <a:lnTo>
                  <a:pt x="281658" y="563315"/>
                </a:lnTo>
                <a:lnTo>
                  <a:pt x="0" y="309823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fillRef>
          <a:effectRef idx="0"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58496" tIns="31750" rIns="158496" bIns="171170" spcCol="1270" anchor="ctr"/>
          <a:lstStyle/>
          <a:p>
            <a:pPr algn="ctr" defTabSz="1111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uk-UA" sz="2500"/>
          </a:p>
        </p:txBody>
      </p:sp>
      <p:sp>
        <p:nvSpPr>
          <p:cNvPr id="13" name="Полилиния 12"/>
          <p:cNvSpPr/>
          <p:nvPr/>
        </p:nvSpPr>
        <p:spPr>
          <a:xfrm>
            <a:off x="7885113" y="4221163"/>
            <a:ext cx="563562" cy="563562"/>
          </a:xfrm>
          <a:custGeom>
            <a:avLst/>
            <a:gdLst>
              <a:gd name="connsiteX0" fmla="*/ 0 w 563315"/>
              <a:gd name="connsiteY0" fmla="*/ 309823 h 563315"/>
              <a:gd name="connsiteX1" fmla="*/ 126746 w 563315"/>
              <a:gd name="connsiteY1" fmla="*/ 309823 h 563315"/>
              <a:gd name="connsiteX2" fmla="*/ 126746 w 563315"/>
              <a:gd name="connsiteY2" fmla="*/ 0 h 563315"/>
              <a:gd name="connsiteX3" fmla="*/ 436569 w 563315"/>
              <a:gd name="connsiteY3" fmla="*/ 0 h 563315"/>
              <a:gd name="connsiteX4" fmla="*/ 436569 w 563315"/>
              <a:gd name="connsiteY4" fmla="*/ 309823 h 563315"/>
              <a:gd name="connsiteX5" fmla="*/ 563315 w 563315"/>
              <a:gd name="connsiteY5" fmla="*/ 309823 h 563315"/>
              <a:gd name="connsiteX6" fmla="*/ 281658 w 563315"/>
              <a:gd name="connsiteY6" fmla="*/ 563315 h 563315"/>
              <a:gd name="connsiteX7" fmla="*/ 0 w 563315"/>
              <a:gd name="connsiteY7" fmla="*/ 309823 h 5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315" h="563315">
                <a:moveTo>
                  <a:pt x="0" y="309823"/>
                </a:moveTo>
                <a:lnTo>
                  <a:pt x="126746" y="309823"/>
                </a:lnTo>
                <a:lnTo>
                  <a:pt x="126746" y="0"/>
                </a:lnTo>
                <a:lnTo>
                  <a:pt x="436569" y="0"/>
                </a:lnTo>
                <a:lnTo>
                  <a:pt x="436569" y="309823"/>
                </a:lnTo>
                <a:lnTo>
                  <a:pt x="563315" y="309823"/>
                </a:lnTo>
                <a:lnTo>
                  <a:pt x="281658" y="563315"/>
                </a:lnTo>
                <a:lnTo>
                  <a:pt x="0" y="309823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fillRef>
          <a:effectRef idx="0"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58496" tIns="31750" rIns="158496" bIns="171170" spcCol="1270" anchor="ctr"/>
          <a:lstStyle/>
          <a:p>
            <a:pPr algn="ctr" defTabSz="1111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uk-UA" sz="2500"/>
          </a:p>
        </p:txBody>
      </p:sp>
      <p:sp>
        <p:nvSpPr>
          <p:cNvPr id="2" name="Полилиния 5"/>
          <p:cNvSpPr/>
          <p:nvPr/>
        </p:nvSpPr>
        <p:spPr>
          <a:xfrm>
            <a:off x="2124075" y="5734050"/>
            <a:ext cx="6769100" cy="863600"/>
          </a:xfrm>
          <a:custGeom>
            <a:avLst/>
            <a:gdLst>
              <a:gd name="connsiteX0" fmla="*/ 0 w 6819877"/>
              <a:gd name="connsiteY0" fmla="*/ 86664 h 866639"/>
              <a:gd name="connsiteX1" fmla="*/ 86664 w 6819877"/>
              <a:gd name="connsiteY1" fmla="*/ 0 h 866639"/>
              <a:gd name="connsiteX2" fmla="*/ 6733213 w 6819877"/>
              <a:gd name="connsiteY2" fmla="*/ 0 h 866639"/>
              <a:gd name="connsiteX3" fmla="*/ 6819877 w 6819877"/>
              <a:gd name="connsiteY3" fmla="*/ 86664 h 866639"/>
              <a:gd name="connsiteX4" fmla="*/ 6819877 w 6819877"/>
              <a:gd name="connsiteY4" fmla="*/ 779975 h 866639"/>
              <a:gd name="connsiteX5" fmla="*/ 6733213 w 6819877"/>
              <a:gd name="connsiteY5" fmla="*/ 866639 h 866639"/>
              <a:gd name="connsiteX6" fmla="*/ 86664 w 6819877"/>
              <a:gd name="connsiteY6" fmla="*/ 866639 h 866639"/>
              <a:gd name="connsiteX7" fmla="*/ 0 w 6819877"/>
              <a:gd name="connsiteY7" fmla="*/ 779975 h 866639"/>
              <a:gd name="connsiteX8" fmla="*/ 0 w 6819877"/>
              <a:gd name="connsiteY8" fmla="*/ 86664 h 866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19877" h="866639">
                <a:moveTo>
                  <a:pt x="0" y="86664"/>
                </a:moveTo>
                <a:cubicBezTo>
                  <a:pt x="0" y="38801"/>
                  <a:pt x="38801" y="0"/>
                  <a:pt x="86664" y="0"/>
                </a:cubicBezTo>
                <a:lnTo>
                  <a:pt x="6733213" y="0"/>
                </a:lnTo>
                <a:cubicBezTo>
                  <a:pt x="6781076" y="0"/>
                  <a:pt x="6819877" y="38801"/>
                  <a:pt x="6819877" y="86664"/>
                </a:cubicBezTo>
                <a:lnTo>
                  <a:pt x="6819877" y="779975"/>
                </a:lnTo>
                <a:cubicBezTo>
                  <a:pt x="6819877" y="827838"/>
                  <a:pt x="6781076" y="866639"/>
                  <a:pt x="6733213" y="866639"/>
                </a:cubicBezTo>
                <a:lnTo>
                  <a:pt x="86664" y="866639"/>
                </a:lnTo>
                <a:cubicBezTo>
                  <a:pt x="38801" y="866639"/>
                  <a:pt x="0" y="827838"/>
                  <a:pt x="0" y="779975"/>
                </a:cubicBezTo>
                <a:lnTo>
                  <a:pt x="0" y="86664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2483469"/>
              <a:satOff val="9953"/>
              <a:lumOff val="2157"/>
              <a:alphaOff val="0"/>
            </a:schemeClr>
          </a:fillRef>
          <a:effectRef idx="2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lIns="78723" tIns="78723" rIns="1151315" bIns="78723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uk-UA" sz="1400" b="1">
                <a:solidFill>
                  <a:schemeClr val="tx1"/>
                </a:solidFill>
                <a:latin typeface="Bookman Old Style" panose="02050604050505020204" pitchFamily="18" charset="0"/>
              </a:rPr>
              <a:t>подати заявку та підтвердні документи до регіональної комісії в паперовому вигляді, а до Мінагрополітики - в електронному вигляді.</a:t>
            </a:r>
          </a:p>
        </p:txBody>
      </p:sp>
      <p:sp>
        <p:nvSpPr>
          <p:cNvPr id="3" name="Полилиния 12"/>
          <p:cNvSpPr/>
          <p:nvPr/>
        </p:nvSpPr>
        <p:spPr>
          <a:xfrm>
            <a:off x="8316913" y="5229225"/>
            <a:ext cx="563562" cy="563563"/>
          </a:xfrm>
          <a:custGeom>
            <a:avLst/>
            <a:gdLst>
              <a:gd name="connsiteX0" fmla="*/ 0 w 563315"/>
              <a:gd name="connsiteY0" fmla="*/ 309823 h 563315"/>
              <a:gd name="connsiteX1" fmla="*/ 126746 w 563315"/>
              <a:gd name="connsiteY1" fmla="*/ 309823 h 563315"/>
              <a:gd name="connsiteX2" fmla="*/ 126746 w 563315"/>
              <a:gd name="connsiteY2" fmla="*/ 0 h 563315"/>
              <a:gd name="connsiteX3" fmla="*/ 436569 w 563315"/>
              <a:gd name="connsiteY3" fmla="*/ 0 h 563315"/>
              <a:gd name="connsiteX4" fmla="*/ 436569 w 563315"/>
              <a:gd name="connsiteY4" fmla="*/ 309823 h 563315"/>
              <a:gd name="connsiteX5" fmla="*/ 563315 w 563315"/>
              <a:gd name="connsiteY5" fmla="*/ 309823 h 563315"/>
              <a:gd name="connsiteX6" fmla="*/ 281658 w 563315"/>
              <a:gd name="connsiteY6" fmla="*/ 563315 h 563315"/>
              <a:gd name="connsiteX7" fmla="*/ 0 w 563315"/>
              <a:gd name="connsiteY7" fmla="*/ 309823 h 56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3315" h="563315">
                <a:moveTo>
                  <a:pt x="0" y="309823"/>
                </a:moveTo>
                <a:lnTo>
                  <a:pt x="126746" y="309823"/>
                </a:lnTo>
                <a:lnTo>
                  <a:pt x="126746" y="0"/>
                </a:lnTo>
                <a:lnTo>
                  <a:pt x="436569" y="0"/>
                </a:lnTo>
                <a:lnTo>
                  <a:pt x="436569" y="309823"/>
                </a:lnTo>
                <a:lnTo>
                  <a:pt x="563315" y="309823"/>
                </a:lnTo>
                <a:lnTo>
                  <a:pt x="281658" y="563315"/>
                </a:lnTo>
                <a:lnTo>
                  <a:pt x="0" y="309823"/>
                </a:lnTo>
                <a:close/>
              </a:path>
            </a:pathLst>
          </a:custGeom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fillRef>
          <a:effectRef idx="0"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58496" tIns="31750" rIns="158496" bIns="171170" spcCol="1270" anchor="ctr"/>
          <a:lstStyle/>
          <a:p>
            <a:pPr algn="ctr" defTabSz="1111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uk-UA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1" name="Группа 3"/>
          <p:cNvGrpSpPr>
            <a:grpSpLocks/>
          </p:cNvGrpSpPr>
          <p:nvPr/>
        </p:nvGrpSpPr>
        <p:grpSpPr bwMode="auto">
          <a:xfrm>
            <a:off x="5580063" y="188913"/>
            <a:ext cx="4032250" cy="611187"/>
            <a:chOff x="5220072" y="116632"/>
            <a:chExt cx="4032448" cy="612000"/>
          </a:xfrm>
        </p:grpSpPr>
        <p:sp>
          <p:nvSpPr>
            <p:cNvPr id="46088" name="TextBox 4"/>
            <p:cNvSpPr txBox="1">
              <a:spLocks noChangeArrowheads="1"/>
            </p:cNvSpPr>
            <p:nvPr/>
          </p:nvSpPr>
          <p:spPr bwMode="auto">
            <a:xfrm>
              <a:off x="5669357" y="159551"/>
              <a:ext cx="3583163" cy="48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46089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082" name="Заголовок 1"/>
          <p:cNvSpPr txBox="1">
            <a:spLocks/>
          </p:cNvSpPr>
          <p:nvPr/>
        </p:nvSpPr>
        <p:spPr bwMode="auto">
          <a:xfrm>
            <a:off x="1403350" y="0"/>
            <a:ext cx="53276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400" b="1">
                <a:solidFill>
                  <a:schemeClr val="bg1"/>
                </a:solidFill>
                <a:latin typeface="Arieal"/>
              </a:rPr>
              <a:t>ПІДТРИМКА </a:t>
            </a:r>
          </a:p>
          <a:p>
            <a:r>
              <a:rPr lang="uk-UA" sz="2400" b="1">
                <a:solidFill>
                  <a:schemeClr val="bg1"/>
                </a:solidFill>
                <a:latin typeface="Arieal"/>
              </a:rPr>
              <a:t>через УКРДЕРЖФОНД</a:t>
            </a:r>
          </a:p>
        </p:txBody>
      </p:sp>
      <p:pic>
        <p:nvPicPr>
          <p:cNvPr id="46083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11264"/>
          <a:stretch>
            <a:fillRect/>
          </a:stretch>
        </p:blipFill>
        <p:spPr bwMode="auto">
          <a:xfrm>
            <a:off x="323850" y="260350"/>
            <a:ext cx="6080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9"/>
          <p:cNvSpPr>
            <a:spLocks noChangeArrowheads="1"/>
          </p:cNvSpPr>
          <p:nvPr/>
        </p:nvSpPr>
        <p:spPr bwMode="auto">
          <a:xfrm>
            <a:off x="323850" y="1341438"/>
            <a:ext cx="4572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218559"/>
                </a:solidFill>
              </a:rPr>
              <a:t>Порядок використання коштів, передбачених у державному бюджеті для надання підтримки фермерським господарствам</a:t>
            </a:r>
          </a:p>
          <a:p>
            <a:r>
              <a:rPr lang="uk-UA">
                <a:solidFill>
                  <a:srgbClr val="545454"/>
                </a:solidFill>
              </a:rPr>
              <a:t>Постанова КМУ від 25.08.2004 №1102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3704" y="4512524"/>
          <a:ext cx="4465121" cy="1950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6086" name="Rectangle 11"/>
          <p:cNvSpPr>
            <a:spLocks noChangeArrowheads="1"/>
          </p:cNvSpPr>
          <p:nvPr/>
        </p:nvSpPr>
        <p:spPr bwMode="auto">
          <a:xfrm>
            <a:off x="827088" y="4005263"/>
            <a:ext cx="28781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b="1">
                <a:solidFill>
                  <a:schemeClr val="tx2"/>
                </a:solidFill>
              </a:rPr>
              <a:t>Безвідсотковий кредит </a:t>
            </a:r>
          </a:p>
          <a:p>
            <a:pPr algn="ctr"/>
            <a:r>
              <a:rPr lang="uk-UA" b="1">
                <a:solidFill>
                  <a:schemeClr val="tx2"/>
                </a:solidFill>
              </a:rPr>
              <a:t>на поворотній основі</a:t>
            </a:r>
            <a:endParaRPr lang="ru-RU" b="1">
              <a:solidFill>
                <a:schemeClr val="tx2"/>
              </a:solidFill>
            </a:endParaRPr>
          </a:p>
        </p:txBody>
      </p:sp>
      <p:sp>
        <p:nvSpPr>
          <p:cNvPr id="46087" name="Rectangle 26"/>
          <p:cNvSpPr>
            <a:spLocks noChangeArrowheads="1"/>
          </p:cNvSpPr>
          <p:nvPr/>
        </p:nvSpPr>
        <p:spPr bwMode="auto">
          <a:xfrm>
            <a:off x="4716463" y="1349375"/>
            <a:ext cx="4248150" cy="497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95250" indent="260350" algn="just">
              <a:spcBef>
                <a:spcPct val="10000"/>
              </a:spcBef>
              <a:buFontTx/>
              <a:buChar char="•"/>
            </a:pPr>
            <a:r>
              <a:rPr lang="uk-UA">
                <a:solidFill>
                  <a:schemeClr val="tx2"/>
                </a:solidFill>
                <a:latin typeface="Calibri" pitchFamily="34" charset="0"/>
              </a:rPr>
              <a:t> придбання техніки, обладнання,</a:t>
            </a:r>
          </a:p>
          <a:p>
            <a:pPr marL="95250" indent="260350" algn="just">
              <a:spcBef>
                <a:spcPct val="10000"/>
              </a:spcBef>
              <a:buFontTx/>
              <a:buChar char="•"/>
            </a:pPr>
            <a:r>
              <a:rPr lang="uk-UA">
                <a:solidFill>
                  <a:schemeClr val="tx2"/>
                </a:solidFill>
                <a:latin typeface="Calibri" pitchFamily="34" charset="0"/>
              </a:rPr>
              <a:t> поновлення обігових коштів, </a:t>
            </a:r>
          </a:p>
          <a:p>
            <a:pPr marL="95250" indent="260350" algn="just">
              <a:spcBef>
                <a:spcPct val="10000"/>
              </a:spcBef>
              <a:buFontTx/>
              <a:buChar char="•"/>
            </a:pPr>
            <a:r>
              <a:rPr lang="uk-UA">
                <a:solidFill>
                  <a:schemeClr val="tx2"/>
                </a:solidFill>
                <a:latin typeface="Calibri" pitchFamily="34" charset="0"/>
              </a:rPr>
              <a:t> придбання маточного поголів’я   сільськогосподарських тварин </a:t>
            </a:r>
          </a:p>
          <a:p>
            <a:pPr marL="95250" indent="260350" algn="just">
              <a:spcBef>
                <a:spcPct val="10000"/>
              </a:spcBef>
              <a:buFontTx/>
              <a:buChar char="•"/>
            </a:pPr>
            <a:r>
              <a:rPr lang="uk-UA">
                <a:solidFill>
                  <a:schemeClr val="tx2"/>
                </a:solidFill>
                <a:latin typeface="Calibri" pitchFamily="34" charset="0"/>
              </a:rPr>
              <a:t> проведення оцінки відповідності виробництва органічної продукції (сировини),</a:t>
            </a:r>
          </a:p>
          <a:p>
            <a:pPr marL="95250" indent="260350" algn="just">
              <a:spcBef>
                <a:spcPct val="10000"/>
              </a:spcBef>
              <a:buFontTx/>
              <a:buChar char="•"/>
            </a:pPr>
            <a:r>
              <a:rPr lang="uk-UA">
                <a:solidFill>
                  <a:schemeClr val="tx2"/>
                </a:solidFill>
                <a:latin typeface="Calibri" pitchFamily="34" charset="0"/>
              </a:rPr>
              <a:t> виробництва та переробки сільськогосподарської продукції, </a:t>
            </a:r>
          </a:p>
          <a:p>
            <a:pPr marL="95250" indent="260350" algn="just">
              <a:spcBef>
                <a:spcPct val="10000"/>
              </a:spcBef>
              <a:buFontTx/>
              <a:buChar char="•"/>
            </a:pPr>
            <a:r>
              <a:rPr lang="uk-UA">
                <a:solidFill>
                  <a:schemeClr val="tx2"/>
                </a:solidFill>
                <a:latin typeface="Calibri" pitchFamily="34" charset="0"/>
              </a:rPr>
              <a:t> будівництва та реконструкції виробничих і невиробничих приміщень, </a:t>
            </a:r>
          </a:p>
          <a:p>
            <a:pPr marL="95250" indent="260350" algn="just">
              <a:spcBef>
                <a:spcPct val="10000"/>
              </a:spcBef>
              <a:buFontTx/>
              <a:buChar char="•"/>
            </a:pPr>
            <a:r>
              <a:rPr lang="uk-UA">
                <a:solidFill>
                  <a:schemeClr val="tx2"/>
                </a:solidFill>
                <a:latin typeface="Calibri" pitchFamily="34" charset="0"/>
              </a:rPr>
              <a:t> закладення багаторічних насаджень, </a:t>
            </a:r>
          </a:p>
          <a:p>
            <a:pPr marL="95250" indent="260350" algn="just">
              <a:spcBef>
                <a:spcPct val="10000"/>
              </a:spcBef>
              <a:buFontTx/>
              <a:buChar char="•"/>
            </a:pPr>
            <a:r>
              <a:rPr lang="uk-UA">
                <a:solidFill>
                  <a:schemeClr val="tx2"/>
                </a:solidFill>
                <a:latin typeface="Calibri" pitchFamily="34" charset="0"/>
              </a:rPr>
              <a:t> для сплати пайових внесків до пайових фондів СОК, утворених фермерськими господарствами самостійно або разом з членами ОСГ, </a:t>
            </a:r>
          </a:p>
          <a:p>
            <a:pPr marL="95250" indent="260350" algn="just">
              <a:spcBef>
                <a:spcPct val="10000"/>
              </a:spcBef>
              <a:buFontTx/>
              <a:buChar char="•"/>
            </a:pPr>
            <a:r>
              <a:rPr lang="uk-UA">
                <a:solidFill>
                  <a:schemeClr val="tx2"/>
                </a:solidFill>
                <a:latin typeface="Calibri" pitchFamily="34" charset="0"/>
              </a:rPr>
              <a:t> зрошення та меліорації земель.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47120" name="TextBox 4"/>
            <p:cNvSpPr txBox="1">
              <a:spLocks noChangeArrowheads="1"/>
            </p:cNvSpPr>
            <p:nvPr/>
          </p:nvSpPr>
          <p:spPr bwMode="auto">
            <a:xfrm>
              <a:off x="5669033" y="159309"/>
              <a:ext cx="358348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47121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7106" name="Заголовок 1"/>
          <p:cNvSpPr txBox="1">
            <a:spLocks/>
          </p:cNvSpPr>
          <p:nvPr/>
        </p:nvSpPr>
        <p:spPr bwMode="auto">
          <a:xfrm>
            <a:off x="787400" y="69850"/>
            <a:ext cx="53276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000" b="1">
                <a:solidFill>
                  <a:schemeClr val="bg1"/>
                </a:solidFill>
                <a:latin typeface="Arieal"/>
              </a:rPr>
              <a:t>ОЧІКУВАНІ  РЕЗУЛЬТАТИ</a:t>
            </a:r>
          </a:p>
        </p:txBody>
      </p:sp>
      <p:pic>
        <p:nvPicPr>
          <p:cNvPr id="47107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11264"/>
          <a:stretch>
            <a:fillRect/>
          </a:stretch>
        </p:blipFill>
        <p:spPr bwMode="auto">
          <a:xfrm>
            <a:off x="65088" y="260350"/>
            <a:ext cx="6080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Box 25"/>
          <p:cNvSpPr txBox="1">
            <a:spLocks noChangeArrowheads="1"/>
          </p:cNvSpPr>
          <p:nvPr/>
        </p:nvSpPr>
        <p:spPr bwMode="auto">
          <a:xfrm>
            <a:off x="1071563" y="1208088"/>
            <a:ext cx="7470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003366"/>
                </a:solidFill>
                <a:latin typeface="Arieal"/>
              </a:rPr>
              <a:t>збільшення частки фермерських господарств у виробництві валової продукції сільського господарства до 10%</a:t>
            </a:r>
          </a:p>
        </p:txBody>
      </p:sp>
      <p:sp>
        <p:nvSpPr>
          <p:cNvPr id="27" name="Равнобедренный треугольник 26"/>
          <p:cNvSpPr>
            <a:spLocks noChangeAspect="1"/>
          </p:cNvSpPr>
          <p:nvPr/>
        </p:nvSpPr>
        <p:spPr bwMode="auto">
          <a:xfrm rot="5400000">
            <a:off x="659606" y="1381920"/>
            <a:ext cx="511175" cy="220662"/>
          </a:xfrm>
          <a:prstGeom prst="triangle">
            <a:avLst>
              <a:gd name="adj" fmla="val 50000"/>
            </a:avLst>
          </a:prstGeom>
          <a:solidFill>
            <a:srgbClr val="218559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Равнобедренный треугольник 28"/>
          <p:cNvSpPr>
            <a:spLocks noChangeAspect="1"/>
          </p:cNvSpPr>
          <p:nvPr/>
        </p:nvSpPr>
        <p:spPr bwMode="auto">
          <a:xfrm rot="5400000">
            <a:off x="643731" y="2234407"/>
            <a:ext cx="511175" cy="220662"/>
          </a:xfrm>
          <a:prstGeom prst="triangle">
            <a:avLst>
              <a:gd name="adj" fmla="val 50000"/>
            </a:avLst>
          </a:prstGeom>
          <a:solidFill>
            <a:srgbClr val="218559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lt1"/>
              </a:solidFill>
              <a:latin typeface="+mn-lt"/>
            </a:endParaRPr>
          </a:p>
        </p:txBody>
      </p:sp>
      <p:sp>
        <p:nvSpPr>
          <p:cNvPr id="47111" name="TextBox 29"/>
          <p:cNvSpPr txBox="1">
            <a:spLocks noChangeArrowheads="1"/>
          </p:cNvSpPr>
          <p:nvPr/>
        </p:nvSpPr>
        <p:spPr bwMode="auto">
          <a:xfrm>
            <a:off x="1042988" y="3500438"/>
            <a:ext cx="8499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003366"/>
                </a:solidFill>
                <a:latin typeface="Arieal"/>
              </a:rPr>
              <a:t>зростання кількості зареєстрованих фермерських господарств та виведення їх з тіні. Як результат, збільшення податкових надходжень</a:t>
            </a:r>
          </a:p>
        </p:txBody>
      </p:sp>
      <p:sp>
        <p:nvSpPr>
          <p:cNvPr id="32" name="Равнобедренный треугольник 31"/>
          <p:cNvSpPr>
            <a:spLocks noChangeAspect="1"/>
          </p:cNvSpPr>
          <p:nvPr/>
        </p:nvSpPr>
        <p:spPr bwMode="auto">
          <a:xfrm rot="5400000">
            <a:off x="627856" y="3710782"/>
            <a:ext cx="511175" cy="220662"/>
          </a:xfrm>
          <a:prstGeom prst="triangle">
            <a:avLst>
              <a:gd name="adj" fmla="val 50000"/>
            </a:avLst>
          </a:prstGeom>
          <a:solidFill>
            <a:srgbClr val="218559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lt1"/>
              </a:solidFill>
              <a:latin typeface="+mn-lt"/>
            </a:endParaRPr>
          </a:p>
        </p:txBody>
      </p:sp>
      <p:sp>
        <p:nvSpPr>
          <p:cNvPr id="47113" name="TextBox 35"/>
          <p:cNvSpPr txBox="1">
            <a:spLocks noChangeArrowheads="1"/>
          </p:cNvSpPr>
          <p:nvPr/>
        </p:nvSpPr>
        <p:spPr bwMode="auto">
          <a:xfrm>
            <a:off x="1041400" y="4437063"/>
            <a:ext cx="810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003366"/>
                </a:solidFill>
                <a:latin typeface="Arieal"/>
              </a:rPr>
              <a:t>збільшення кількості членів сільськогосподарських обслуговуючих кооперативів </a:t>
            </a:r>
          </a:p>
        </p:txBody>
      </p:sp>
      <p:sp>
        <p:nvSpPr>
          <p:cNvPr id="37" name="Равнобедренный треугольник 36"/>
          <p:cNvSpPr>
            <a:spLocks noChangeAspect="1"/>
          </p:cNvSpPr>
          <p:nvPr/>
        </p:nvSpPr>
        <p:spPr bwMode="auto">
          <a:xfrm rot="5400000">
            <a:off x="642144" y="4617244"/>
            <a:ext cx="511175" cy="220663"/>
          </a:xfrm>
          <a:prstGeom prst="triangle">
            <a:avLst>
              <a:gd name="adj" fmla="val 50000"/>
            </a:avLst>
          </a:prstGeom>
          <a:solidFill>
            <a:srgbClr val="218559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lt1"/>
              </a:solidFill>
              <a:latin typeface="+mn-lt"/>
            </a:endParaRPr>
          </a:p>
        </p:txBody>
      </p:sp>
      <p:sp>
        <p:nvSpPr>
          <p:cNvPr id="47115" name="TextBox 37"/>
          <p:cNvSpPr txBox="1">
            <a:spLocks noChangeArrowheads="1"/>
          </p:cNvSpPr>
          <p:nvPr/>
        </p:nvSpPr>
        <p:spPr bwMode="auto">
          <a:xfrm>
            <a:off x="1041400" y="2133600"/>
            <a:ext cx="810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003366"/>
                </a:solidFill>
                <a:latin typeface="Arieal"/>
              </a:rPr>
              <a:t>оновлення та модернізація виробничих і переробних потужностей </a:t>
            </a:r>
          </a:p>
        </p:txBody>
      </p:sp>
      <p:sp>
        <p:nvSpPr>
          <p:cNvPr id="40" name="Равнобедренный треугольник 39"/>
          <p:cNvSpPr>
            <a:spLocks noChangeAspect="1"/>
          </p:cNvSpPr>
          <p:nvPr/>
        </p:nvSpPr>
        <p:spPr bwMode="auto">
          <a:xfrm rot="5400000">
            <a:off x="627856" y="5458620"/>
            <a:ext cx="511175" cy="220662"/>
          </a:xfrm>
          <a:prstGeom prst="triangle">
            <a:avLst>
              <a:gd name="adj" fmla="val 50000"/>
            </a:avLst>
          </a:prstGeom>
          <a:solidFill>
            <a:srgbClr val="218559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lt1"/>
              </a:solidFill>
              <a:latin typeface="+mn-lt"/>
            </a:endParaRPr>
          </a:p>
        </p:txBody>
      </p:sp>
      <p:sp>
        <p:nvSpPr>
          <p:cNvPr id="47117" name="TextBox 16"/>
          <p:cNvSpPr txBox="1">
            <a:spLocks noChangeArrowheads="1"/>
          </p:cNvSpPr>
          <p:nvPr/>
        </p:nvSpPr>
        <p:spPr bwMode="auto">
          <a:xfrm>
            <a:off x="1116013" y="5373688"/>
            <a:ext cx="73517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003366"/>
                </a:solidFill>
                <a:latin typeface="Arieal"/>
              </a:rPr>
              <a:t>відродження вітчизняної селекції насінництва</a:t>
            </a:r>
          </a:p>
        </p:txBody>
      </p:sp>
      <p:sp>
        <p:nvSpPr>
          <p:cNvPr id="47118" name="TextBox 18"/>
          <p:cNvSpPr txBox="1">
            <a:spLocks noChangeArrowheads="1"/>
          </p:cNvSpPr>
          <p:nvPr/>
        </p:nvSpPr>
        <p:spPr bwMode="auto">
          <a:xfrm>
            <a:off x="1031875" y="2833688"/>
            <a:ext cx="732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003366"/>
                </a:solidFill>
                <a:latin typeface="Arieal"/>
              </a:rPr>
              <a:t>підвищення рівня біобезпеки і якості продукції</a:t>
            </a:r>
          </a:p>
        </p:txBody>
      </p:sp>
      <p:sp>
        <p:nvSpPr>
          <p:cNvPr id="20" name="Равнобедренный треугольник 19"/>
          <p:cNvSpPr>
            <a:spLocks noChangeAspect="1"/>
          </p:cNvSpPr>
          <p:nvPr/>
        </p:nvSpPr>
        <p:spPr bwMode="auto">
          <a:xfrm rot="5400000">
            <a:off x="647700" y="2941638"/>
            <a:ext cx="511175" cy="222250"/>
          </a:xfrm>
          <a:prstGeom prst="triangle">
            <a:avLst>
              <a:gd name="adj" fmla="val 50000"/>
            </a:avLst>
          </a:prstGeom>
          <a:solidFill>
            <a:srgbClr val="218559"/>
          </a:solidFill>
          <a:ln w="25400" algn="ctr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3"/>
          <p:cNvSpPr txBox="1">
            <a:spLocks noChangeArrowheads="1"/>
          </p:cNvSpPr>
          <p:nvPr/>
        </p:nvSpPr>
        <p:spPr bwMode="auto">
          <a:xfrm>
            <a:off x="1835150" y="2825750"/>
            <a:ext cx="57610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solidFill>
                  <a:schemeClr val="bg1"/>
                </a:solidFill>
                <a:latin typeface="Arieal"/>
              </a:rPr>
              <a:t>ДЯКУЮ ЗА</a:t>
            </a:r>
          </a:p>
          <a:p>
            <a:pPr algn="ctr"/>
            <a:r>
              <a:rPr lang="uk-UA" sz="4000" b="1">
                <a:solidFill>
                  <a:schemeClr val="bg1"/>
                </a:solidFill>
                <a:latin typeface="Arieal"/>
              </a:rPr>
              <a:t>УВАГУ!</a:t>
            </a:r>
            <a:endParaRPr lang="en-US" sz="4000" b="1">
              <a:solidFill>
                <a:schemeClr val="bg1"/>
              </a:solidFill>
              <a:latin typeface="Arieal"/>
            </a:endParaRPr>
          </a:p>
        </p:txBody>
      </p:sp>
      <p:sp>
        <p:nvSpPr>
          <p:cNvPr id="48131" name="TextBox 2"/>
          <p:cNvSpPr txBox="1">
            <a:spLocks noChangeArrowheads="1"/>
          </p:cNvSpPr>
          <p:nvPr/>
        </p:nvSpPr>
        <p:spPr bwMode="auto">
          <a:xfrm>
            <a:off x="481013" y="4151313"/>
            <a:ext cx="815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endParaRPr lang="uk-UA" altLang="uk-UA" sz="2000" b="1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48132" name="Группа 6"/>
          <p:cNvGrpSpPr>
            <a:grpSpLocks/>
          </p:cNvGrpSpPr>
          <p:nvPr/>
        </p:nvGrpSpPr>
        <p:grpSpPr bwMode="auto">
          <a:xfrm>
            <a:off x="5435600" y="188913"/>
            <a:ext cx="4032250" cy="611187"/>
            <a:chOff x="5220072" y="116632"/>
            <a:chExt cx="4032448" cy="612000"/>
          </a:xfrm>
        </p:grpSpPr>
        <p:sp>
          <p:nvSpPr>
            <p:cNvPr id="48133" name="TextBox 7"/>
            <p:cNvSpPr txBox="1">
              <a:spLocks noChangeArrowheads="1"/>
            </p:cNvSpPr>
            <p:nvPr/>
          </p:nvSpPr>
          <p:spPr bwMode="auto">
            <a:xfrm>
              <a:off x="5669033" y="153808"/>
              <a:ext cx="358348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</a:p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48134" name="Picture 7" descr="G:\logo.png"/>
            <p:cNvPicPr>
              <a:picLocks noChangeAspect="1" noChangeArrowheads="1"/>
            </p:cNvPicPr>
            <p:nvPr/>
          </p:nvPicPr>
          <p:blipFill>
            <a:blip r:embed="rId4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6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4427538" y="1125538"/>
          <a:ext cx="4537075" cy="4005262"/>
        </p:xfrm>
        <a:graphic>
          <a:graphicData uri="http://schemas.openxmlformats.org/presentationml/2006/ole">
            <p:oleObj spid="_x0000_s34826" name="Диаграмма" r:id="rId3" imgW="8229600" imgH="5848160" progId="MSGraph.Chart.8">
              <p:embed followColorScheme="full"/>
            </p:oleObj>
          </a:graphicData>
        </a:graphic>
      </p:graphicFrame>
      <p:sp>
        <p:nvSpPr>
          <p:cNvPr id="34827" name="TextBox 41"/>
          <p:cNvSpPr txBox="1">
            <a:spLocks noChangeArrowheads="1"/>
          </p:cNvSpPr>
          <p:nvPr/>
        </p:nvSpPr>
        <p:spPr bwMode="auto">
          <a:xfrm>
            <a:off x="5795963" y="2708275"/>
            <a:ext cx="1512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Font typeface="Wingdings" pitchFamily="2" charset="2"/>
              <a:buNone/>
            </a:pPr>
            <a:r>
              <a:rPr lang="uk-UA" b="1">
                <a:solidFill>
                  <a:srgbClr val="FFFF00"/>
                </a:solidFill>
                <a:latin typeface="Calibri" pitchFamily="34" charset="0"/>
              </a:rPr>
              <a:t>84 %</a:t>
            </a:r>
          </a:p>
          <a:p>
            <a:pPr marL="342900" indent="-342900" algn="ctr">
              <a:buFont typeface="Wingdings" pitchFamily="2" charset="2"/>
              <a:buNone/>
            </a:pPr>
            <a:r>
              <a:rPr lang="uk-UA" b="1">
                <a:solidFill>
                  <a:srgbClr val="FFFF00"/>
                </a:solidFill>
                <a:latin typeface="Calibri" pitchFamily="34" charset="0"/>
              </a:rPr>
              <a:t>28 664 фг</a:t>
            </a:r>
          </a:p>
        </p:txBody>
      </p:sp>
      <p:sp>
        <p:nvSpPr>
          <p:cNvPr id="34828" name="TextBox 41"/>
          <p:cNvSpPr txBox="1">
            <a:spLocks noChangeArrowheads="1"/>
          </p:cNvSpPr>
          <p:nvPr/>
        </p:nvSpPr>
        <p:spPr bwMode="auto">
          <a:xfrm>
            <a:off x="4716463" y="23495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uk-UA" sz="1600" b="1">
                <a:solidFill>
                  <a:schemeClr val="folHlink"/>
                </a:solidFill>
                <a:latin typeface="Calibri" pitchFamily="34" charset="0"/>
              </a:rPr>
              <a:t>6,2 %</a:t>
            </a:r>
          </a:p>
        </p:txBody>
      </p:sp>
      <p:sp>
        <p:nvSpPr>
          <p:cNvPr id="34829" name="TextBox 41"/>
          <p:cNvSpPr txBox="1">
            <a:spLocks noChangeArrowheads="1"/>
          </p:cNvSpPr>
          <p:nvPr/>
        </p:nvSpPr>
        <p:spPr bwMode="auto">
          <a:xfrm>
            <a:off x="5219700" y="2205038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uk-UA" sz="1600" b="1">
                <a:solidFill>
                  <a:schemeClr val="folHlink"/>
                </a:solidFill>
                <a:latin typeface="Calibri" pitchFamily="34" charset="0"/>
              </a:rPr>
              <a:t>9,8 %</a:t>
            </a:r>
          </a:p>
        </p:txBody>
      </p:sp>
      <p:sp>
        <p:nvSpPr>
          <p:cNvPr id="34830" name="Прямоугольник 5"/>
          <p:cNvSpPr>
            <a:spLocks noChangeArrowheads="1"/>
          </p:cNvSpPr>
          <p:nvPr/>
        </p:nvSpPr>
        <p:spPr bwMode="auto">
          <a:xfrm>
            <a:off x="4859338" y="1484313"/>
            <a:ext cx="4284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>
                <a:solidFill>
                  <a:srgbClr val="218559"/>
                </a:solidFill>
                <a:latin typeface="Calibri" pitchFamily="34" charset="0"/>
                <a:cs typeface="Arial" charset="0"/>
              </a:rPr>
              <a:t>Землекористування </a:t>
            </a:r>
          </a:p>
          <a:p>
            <a:pPr algn="ctr"/>
            <a:r>
              <a:rPr lang="uk-UA" sz="2000" b="1">
                <a:solidFill>
                  <a:srgbClr val="218559"/>
                </a:solidFill>
                <a:latin typeface="Calibri" pitchFamily="34" charset="0"/>
                <a:cs typeface="Arial" charset="0"/>
              </a:rPr>
              <a:t>у фермерських господарствах</a:t>
            </a:r>
          </a:p>
        </p:txBody>
      </p:sp>
      <p:grpSp>
        <p:nvGrpSpPr>
          <p:cNvPr id="34831" name="Группа 13"/>
          <p:cNvGrpSpPr>
            <a:grpSpLocks noChangeAspect="1"/>
          </p:cNvGrpSpPr>
          <p:nvPr/>
        </p:nvGrpSpPr>
        <p:grpSpPr bwMode="auto">
          <a:xfrm>
            <a:off x="395288" y="1989138"/>
            <a:ext cx="1825625" cy="1763712"/>
            <a:chOff x="3491880" y="2564904"/>
            <a:chExt cx="1971675" cy="1905000"/>
          </a:xfrm>
        </p:grpSpPr>
        <p:pic>
          <p:nvPicPr>
            <p:cNvPr id="3485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91880" y="2564904"/>
              <a:ext cx="1971675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57" name="Picture 4" descr="C:\Users\User\Desktop\path6780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51920" y="3141056"/>
              <a:ext cx="1188000" cy="79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846" name="TextBox 41"/>
          <p:cNvSpPr txBox="1">
            <a:spLocks noChangeArrowheads="1"/>
          </p:cNvSpPr>
          <p:nvPr/>
        </p:nvSpPr>
        <p:spPr bwMode="auto">
          <a:xfrm>
            <a:off x="539750" y="2636838"/>
            <a:ext cx="1655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uk-UA" sz="2000" b="1">
                <a:solidFill>
                  <a:srgbClr val="CC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45,5 тис с/г підприємств</a:t>
            </a:r>
          </a:p>
        </p:txBody>
      </p:sp>
      <p:grpSp>
        <p:nvGrpSpPr>
          <p:cNvPr id="34833" name="Group 78"/>
          <p:cNvGrpSpPr>
            <a:grpSpLocks/>
          </p:cNvGrpSpPr>
          <p:nvPr/>
        </p:nvGrpSpPr>
        <p:grpSpPr bwMode="auto">
          <a:xfrm>
            <a:off x="900113" y="1196975"/>
            <a:ext cx="3863975" cy="863600"/>
            <a:chOff x="612" y="845"/>
            <a:chExt cx="2434" cy="544"/>
          </a:xfrm>
        </p:grpSpPr>
        <p:pic>
          <p:nvPicPr>
            <p:cNvPr id="34854" name="Picture 7" descr="C:\Users\User\Desktop\path5800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12" y="845"/>
              <a:ext cx="47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55" name="Прямоугольник 49"/>
            <p:cNvSpPr>
              <a:spLocks noChangeArrowheads="1"/>
            </p:cNvSpPr>
            <p:nvPr/>
          </p:nvSpPr>
          <p:spPr bwMode="auto">
            <a:xfrm>
              <a:off x="1065" y="890"/>
              <a:ext cx="198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uk-UA" sz="800" b="1">
                <a:solidFill>
                  <a:srgbClr val="254061"/>
                </a:solidFill>
                <a:latin typeface="Calibri" pitchFamily="34" charset="0"/>
                <a:cs typeface="Arial" charset="0"/>
              </a:endParaRPr>
            </a:p>
            <a:p>
              <a:r>
                <a:rPr lang="uk-UA" b="1">
                  <a:solidFill>
                    <a:srgbClr val="254061"/>
                  </a:solidFill>
                  <a:latin typeface="Calibri" pitchFamily="34" charset="0"/>
                  <a:cs typeface="Arial" charset="0"/>
                </a:rPr>
                <a:t>фермерські господарства</a:t>
              </a:r>
              <a:endParaRPr lang="uk-UA" sz="2400" b="1">
                <a:solidFill>
                  <a:srgbClr val="FF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34834" name="TextBox 47"/>
          <p:cNvSpPr txBox="1">
            <a:spLocks noChangeArrowheads="1"/>
          </p:cNvSpPr>
          <p:nvPr/>
        </p:nvSpPr>
        <p:spPr bwMode="auto">
          <a:xfrm>
            <a:off x="684213" y="1341438"/>
            <a:ext cx="1152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>
                <a:solidFill>
                  <a:schemeClr val="folHlink"/>
                </a:solidFill>
                <a:latin typeface="Arial Black" pitchFamily="34" charset="0"/>
                <a:ea typeface="Aharoni"/>
                <a:cs typeface="Aharoni"/>
              </a:rPr>
              <a:t>34 137</a:t>
            </a:r>
          </a:p>
          <a:p>
            <a:pPr algn="ctr"/>
            <a:r>
              <a:rPr lang="uk-UA" sz="1600" b="1">
                <a:solidFill>
                  <a:srgbClr val="FFFF00"/>
                </a:solidFill>
                <a:latin typeface="Arial Black" pitchFamily="34" charset="0"/>
                <a:ea typeface="Aharoni"/>
                <a:cs typeface="Aharoni"/>
              </a:rPr>
              <a:t>75%</a:t>
            </a:r>
          </a:p>
        </p:txBody>
      </p:sp>
      <p:grpSp>
        <p:nvGrpSpPr>
          <p:cNvPr id="34838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34840" name="TextBox 4"/>
            <p:cNvSpPr txBox="1">
              <a:spLocks noChangeArrowheads="1"/>
            </p:cNvSpPr>
            <p:nvPr/>
          </p:nvSpPr>
          <p:spPr bwMode="auto">
            <a:xfrm>
              <a:off x="5669033" y="159309"/>
              <a:ext cx="358348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34841" name="Picture 7" descr="G:\logo.png"/>
            <p:cNvPicPr>
              <a:picLocks noChangeAspect="1" noChangeArrowheads="1"/>
            </p:cNvPicPr>
            <p:nvPr/>
          </p:nvPicPr>
          <p:blipFill>
            <a:blip r:embed="rId7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839" name="Picture 4" descr="C:\Users\Licorne\Desktop\фермер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850" y="188913"/>
            <a:ext cx="865188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59" name="AutoShape 43"/>
          <p:cNvSpPr>
            <a:spLocks noChangeArrowheads="1"/>
          </p:cNvSpPr>
          <p:nvPr/>
        </p:nvSpPr>
        <p:spPr bwMode="auto">
          <a:xfrm>
            <a:off x="468313" y="5300663"/>
            <a:ext cx="15240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99CC">
                  <a:gamma/>
                  <a:shade val="46275"/>
                  <a:invGamma/>
                </a:srgbClr>
              </a:gs>
              <a:gs pos="50000">
                <a:srgbClr val="6699CC"/>
              </a:gs>
              <a:gs pos="100000">
                <a:srgbClr val="6699CC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000" b="1">
                <a:solidFill>
                  <a:schemeClr val="folHlink"/>
                </a:solidFill>
                <a:latin typeface="Times New Roman" pitchFamily="18" charset="0"/>
              </a:rPr>
              <a:t>1125 </a:t>
            </a:r>
          </a:p>
          <a:p>
            <a:pPr algn="ctr"/>
            <a:r>
              <a:rPr lang="uk-UA" sz="2000" b="1">
                <a:solidFill>
                  <a:schemeClr val="folHlink"/>
                </a:solidFill>
                <a:latin typeface="Times New Roman" pitchFamily="18" charset="0"/>
              </a:rPr>
              <a:t>СОК</a:t>
            </a:r>
            <a:endParaRPr lang="ru-RU" sz="2000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34860" name="AutoShape 44"/>
          <p:cNvSpPr>
            <a:spLocks noChangeArrowheads="1"/>
          </p:cNvSpPr>
          <p:nvPr/>
        </p:nvSpPr>
        <p:spPr bwMode="auto">
          <a:xfrm>
            <a:off x="2268538" y="5229225"/>
            <a:ext cx="14478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FFFF66"/>
                </a:solidFill>
                <a:latin typeface="Times New Roman" pitchFamily="18" charset="0"/>
              </a:rPr>
              <a:t>610 </a:t>
            </a:r>
          </a:p>
          <a:p>
            <a:pPr algn="ctr"/>
            <a:r>
              <a:rPr lang="uk-UA" b="1">
                <a:solidFill>
                  <a:srgbClr val="FFFF66"/>
                </a:solidFill>
                <a:latin typeface="Times New Roman" pitchFamily="18" charset="0"/>
              </a:rPr>
              <a:t>діючі СОК,</a:t>
            </a:r>
          </a:p>
          <a:p>
            <a:pPr algn="ctr"/>
            <a:r>
              <a:rPr lang="uk-UA" b="1">
                <a:solidFill>
                  <a:srgbClr val="FFFF66"/>
                </a:solidFill>
                <a:latin typeface="Times New Roman" pitchFamily="18" charset="0"/>
              </a:rPr>
              <a:t> з них:</a:t>
            </a:r>
            <a:endParaRPr lang="ru-RU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4861" name="AutoShape 45"/>
          <p:cNvSpPr>
            <a:spLocks noChangeArrowheads="1"/>
          </p:cNvSpPr>
          <p:nvPr/>
        </p:nvSpPr>
        <p:spPr bwMode="auto">
          <a:xfrm>
            <a:off x="3995738" y="5229225"/>
            <a:ext cx="2160587" cy="990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FFFF66"/>
                </a:solidFill>
                <a:latin typeface="Times New Roman" pitchFamily="18" charset="0"/>
              </a:rPr>
              <a:t>142 – молочні</a:t>
            </a:r>
          </a:p>
          <a:p>
            <a:pPr algn="ctr"/>
            <a:r>
              <a:rPr lang="uk-UA" b="1">
                <a:solidFill>
                  <a:srgbClr val="FFFF66"/>
                </a:solidFill>
                <a:latin typeface="Times New Roman" pitchFamily="18" charset="0"/>
              </a:rPr>
              <a:t>79 - плодоовочеві</a:t>
            </a:r>
            <a:endParaRPr lang="ru-RU" b="1">
              <a:solidFill>
                <a:srgbClr val="FFFF66"/>
              </a:solidFill>
              <a:latin typeface="Times New Roman" pitchFamily="18" charset="0"/>
            </a:endParaRPr>
          </a:p>
        </p:txBody>
      </p:sp>
      <p:sp>
        <p:nvSpPr>
          <p:cNvPr id="34862" name="AutoShape 46"/>
          <p:cNvSpPr>
            <a:spLocks noChangeArrowheads="1"/>
          </p:cNvSpPr>
          <p:nvPr/>
        </p:nvSpPr>
        <p:spPr bwMode="auto">
          <a:xfrm>
            <a:off x="1979613" y="5518150"/>
            <a:ext cx="288925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3" name="AutoShape 47"/>
          <p:cNvSpPr>
            <a:spLocks noChangeArrowheads="1"/>
          </p:cNvSpPr>
          <p:nvPr/>
        </p:nvSpPr>
        <p:spPr bwMode="auto">
          <a:xfrm>
            <a:off x="3708400" y="5518150"/>
            <a:ext cx="287338" cy="3333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4" name="AutoShape 48"/>
          <p:cNvSpPr>
            <a:spLocks noChangeArrowheads="1"/>
          </p:cNvSpPr>
          <p:nvPr/>
        </p:nvSpPr>
        <p:spPr bwMode="auto">
          <a:xfrm>
            <a:off x="6156325" y="5518150"/>
            <a:ext cx="360363" cy="333375"/>
          </a:xfrm>
          <a:prstGeom prst="rightArrow">
            <a:avLst>
              <a:gd name="adj1" fmla="val 50000"/>
              <a:gd name="adj2" fmla="val 270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5" name="AutoShape 49"/>
          <p:cNvSpPr>
            <a:spLocks noChangeArrowheads="1"/>
          </p:cNvSpPr>
          <p:nvPr/>
        </p:nvSpPr>
        <p:spPr bwMode="auto">
          <a:xfrm>
            <a:off x="6516688" y="4868863"/>
            <a:ext cx="2376487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>
                <a:solidFill>
                  <a:srgbClr val="FFFF66"/>
                </a:solidFill>
                <a:latin typeface="Times New Roman" pitchFamily="18" charset="0"/>
              </a:rPr>
              <a:t>Обсяг реалізованої </a:t>
            </a:r>
          </a:p>
          <a:p>
            <a:pPr algn="ctr"/>
            <a:r>
              <a:rPr lang="uk-UA">
                <a:solidFill>
                  <a:srgbClr val="FFFF66"/>
                </a:solidFill>
                <a:latin typeface="Times New Roman" pitchFamily="18" charset="0"/>
              </a:rPr>
              <a:t>продукції:</a:t>
            </a:r>
          </a:p>
          <a:p>
            <a:pPr algn="ctr"/>
            <a:r>
              <a:rPr lang="uk-UA">
                <a:solidFill>
                  <a:srgbClr val="FFFF66"/>
                </a:solidFill>
                <a:latin typeface="Times New Roman" pitchFamily="18" charset="0"/>
              </a:rPr>
              <a:t>Молоко – 35,2 тис.т</a:t>
            </a:r>
          </a:p>
          <a:p>
            <a:pPr algn="ctr"/>
            <a:r>
              <a:rPr lang="uk-UA">
                <a:solidFill>
                  <a:srgbClr val="FFFF66"/>
                </a:solidFill>
                <a:latin typeface="Times New Roman" pitchFamily="18" charset="0"/>
              </a:rPr>
              <a:t>Плодоовочева </a:t>
            </a:r>
          </a:p>
          <a:p>
            <a:pPr algn="ctr"/>
            <a:r>
              <a:rPr lang="uk-UA">
                <a:solidFill>
                  <a:srgbClr val="FFFF66"/>
                </a:solidFill>
                <a:latin typeface="Times New Roman" pitchFamily="18" charset="0"/>
              </a:rPr>
              <a:t>продукція – 2,0 тис. т</a:t>
            </a:r>
            <a:endParaRPr lang="ru-RU">
              <a:solidFill>
                <a:srgbClr val="FFFF66"/>
              </a:solidFill>
              <a:latin typeface="Times New Roman" pitchFamily="18" charset="0"/>
            </a:endParaRPr>
          </a:p>
        </p:txBody>
      </p:sp>
      <p:pic>
        <p:nvPicPr>
          <p:cNvPr id="34868" name="Picture 7" descr="C:\Users\User\Desktop\path5800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79613" y="1773238"/>
            <a:ext cx="7508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75" name="Прямоугольник 38"/>
          <p:cNvSpPr>
            <a:spLocks noChangeArrowheads="1"/>
          </p:cNvSpPr>
          <p:nvPr/>
        </p:nvSpPr>
        <p:spPr bwMode="auto">
          <a:xfrm>
            <a:off x="2700338" y="1773238"/>
            <a:ext cx="1800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254061"/>
                </a:solidFill>
                <a:latin typeface="Calibri" pitchFamily="34" charset="0"/>
                <a:cs typeface="Arial" charset="0"/>
              </a:rPr>
              <a:t>виробництво валової</a:t>
            </a:r>
            <a:br>
              <a:rPr lang="uk-UA" b="1">
                <a:solidFill>
                  <a:srgbClr val="254061"/>
                </a:solidFill>
                <a:latin typeface="Calibri" pitchFamily="34" charset="0"/>
                <a:cs typeface="Arial" charset="0"/>
              </a:rPr>
            </a:br>
            <a:r>
              <a:rPr lang="uk-UA" b="1">
                <a:solidFill>
                  <a:srgbClr val="254061"/>
                </a:solidFill>
                <a:latin typeface="Calibri" pitchFamily="34" charset="0"/>
                <a:cs typeface="Arial" charset="0"/>
              </a:rPr>
              <a:t>с.-г. продукції</a:t>
            </a:r>
            <a:endParaRPr lang="uk-UA" sz="2400" b="1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4876" name="TextBox 36"/>
          <p:cNvSpPr txBox="1">
            <a:spLocks noChangeArrowheads="1"/>
          </p:cNvSpPr>
          <p:nvPr/>
        </p:nvSpPr>
        <p:spPr bwMode="auto">
          <a:xfrm>
            <a:off x="1908175" y="1989138"/>
            <a:ext cx="862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FFFF00"/>
                </a:solidFill>
                <a:latin typeface="Arial Black" pitchFamily="34" charset="0"/>
                <a:ea typeface="Aharoni"/>
                <a:cs typeface="Aharoni"/>
              </a:rPr>
              <a:t>6-8%</a:t>
            </a:r>
          </a:p>
        </p:txBody>
      </p:sp>
      <p:pic>
        <p:nvPicPr>
          <p:cNvPr id="34878" name="Picture 7" descr="C:\Users\User\Desktop\path5800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11413" y="2636838"/>
            <a:ext cx="7508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79" name="Прямоугольник 54"/>
          <p:cNvSpPr>
            <a:spLocks noChangeArrowheads="1"/>
          </p:cNvSpPr>
          <p:nvPr/>
        </p:nvSpPr>
        <p:spPr bwMode="auto">
          <a:xfrm>
            <a:off x="3203575" y="2852738"/>
            <a:ext cx="162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254061"/>
                </a:solidFill>
              </a:rPr>
              <a:t>зайнято осіб</a:t>
            </a:r>
          </a:p>
          <a:p>
            <a:r>
              <a:rPr lang="en-US" b="1">
                <a:solidFill>
                  <a:schemeClr val="folHlink"/>
                </a:solidFill>
              </a:rPr>
              <a:t>97</a:t>
            </a:r>
            <a:r>
              <a:rPr lang="uk-UA" b="1">
                <a:solidFill>
                  <a:schemeClr val="folHlink"/>
                </a:solidFill>
              </a:rPr>
              <a:t> тис</a:t>
            </a:r>
            <a:r>
              <a:rPr lang="uk-UA" b="1">
                <a:solidFill>
                  <a:srgbClr val="FF0000"/>
                </a:solidFill>
              </a:rPr>
              <a:t>.</a:t>
            </a:r>
            <a:endParaRPr lang="uk-UA" sz="2400" b="1">
              <a:solidFill>
                <a:srgbClr val="FF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4880" name="Rectangle 64"/>
          <p:cNvSpPr>
            <a:spLocks noChangeArrowheads="1"/>
          </p:cNvSpPr>
          <p:nvPr/>
        </p:nvSpPr>
        <p:spPr bwMode="auto">
          <a:xfrm>
            <a:off x="2411413" y="2852738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Arial Black" pitchFamily="34" charset="0"/>
              </a:rPr>
              <a:t>20</a:t>
            </a:r>
            <a:r>
              <a:rPr lang="uk-UA" b="1">
                <a:solidFill>
                  <a:srgbClr val="FFFF00"/>
                </a:solidFill>
                <a:latin typeface="Arial Black" pitchFamily="34" charset="0"/>
              </a:rPr>
              <a:t>%</a:t>
            </a:r>
            <a:endParaRPr lang="ru-RU" b="1">
              <a:solidFill>
                <a:srgbClr val="FFFF00"/>
              </a:solidFill>
              <a:latin typeface="Arial Black" pitchFamily="34" charset="0"/>
            </a:endParaRPr>
          </a:p>
        </p:txBody>
      </p:sp>
      <p:grpSp>
        <p:nvGrpSpPr>
          <p:cNvPr id="34881" name="Группа 91"/>
          <p:cNvGrpSpPr>
            <a:grpSpLocks/>
          </p:cNvGrpSpPr>
          <p:nvPr/>
        </p:nvGrpSpPr>
        <p:grpSpPr bwMode="auto">
          <a:xfrm>
            <a:off x="0" y="3500438"/>
            <a:ext cx="1681163" cy="863600"/>
            <a:chOff x="4450729" y="1291391"/>
            <a:chExt cx="1680144" cy="864000"/>
          </a:xfrm>
        </p:grpSpPr>
        <p:grpSp>
          <p:nvGrpSpPr>
            <p:cNvPr id="34882" name="Группа 92"/>
            <p:cNvGrpSpPr>
              <a:grpSpLocks/>
            </p:cNvGrpSpPr>
            <p:nvPr/>
          </p:nvGrpSpPr>
          <p:grpSpPr bwMode="auto">
            <a:xfrm>
              <a:off x="4517920" y="1291391"/>
              <a:ext cx="1612953" cy="864000"/>
              <a:chOff x="-329834" y="1894829"/>
              <a:chExt cx="1612953" cy="864000"/>
            </a:xfrm>
          </p:grpSpPr>
          <p:pic>
            <p:nvPicPr>
              <p:cNvPr id="34883" name="Picture 7" descr="C:\Users\User\Desktop\path5800.pn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-329834" y="1894829"/>
                <a:ext cx="750599" cy="86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884" name="Прямоугольник 95"/>
              <p:cNvSpPr>
                <a:spLocks noChangeArrowheads="1"/>
              </p:cNvSpPr>
              <p:nvPr/>
            </p:nvSpPr>
            <p:spPr bwMode="auto">
              <a:xfrm>
                <a:off x="398136" y="2142594"/>
                <a:ext cx="884983" cy="3668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b="1">
                    <a:solidFill>
                      <a:srgbClr val="254061"/>
                    </a:solidFill>
                    <a:latin typeface="Calibri" pitchFamily="34" charset="0"/>
                    <a:cs typeface="Arial" charset="0"/>
                  </a:rPr>
                  <a:t>вовни</a:t>
                </a:r>
                <a:endParaRPr lang="uk-UA" sz="2400" b="1">
                  <a:solidFill>
                    <a:srgbClr val="FF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34885" name="TextBox 93"/>
            <p:cNvSpPr txBox="1">
              <a:spLocks noChangeArrowheads="1"/>
            </p:cNvSpPr>
            <p:nvPr/>
          </p:nvSpPr>
          <p:spPr bwMode="auto">
            <a:xfrm>
              <a:off x="4450729" y="1559402"/>
              <a:ext cx="8616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uk-UA" b="1">
                  <a:solidFill>
                    <a:srgbClr val="FFFF00"/>
                  </a:solidFill>
                  <a:latin typeface="Arial Black" pitchFamily="34" charset="0"/>
                  <a:ea typeface="Aharoni"/>
                  <a:cs typeface="Aharoni"/>
                </a:rPr>
                <a:t>3%</a:t>
              </a:r>
            </a:p>
          </p:txBody>
        </p:sp>
      </p:grpSp>
      <p:grpSp>
        <p:nvGrpSpPr>
          <p:cNvPr id="34886" name="Группа 51"/>
          <p:cNvGrpSpPr>
            <a:grpSpLocks/>
          </p:cNvGrpSpPr>
          <p:nvPr/>
        </p:nvGrpSpPr>
        <p:grpSpPr bwMode="auto">
          <a:xfrm>
            <a:off x="1331913" y="3933825"/>
            <a:ext cx="1592262" cy="863600"/>
            <a:chOff x="-329834" y="1894829"/>
            <a:chExt cx="1591714" cy="864000"/>
          </a:xfrm>
        </p:grpSpPr>
        <p:pic>
          <p:nvPicPr>
            <p:cNvPr id="34887" name="Picture 7" descr="C:\Users\User\Desktop\path5800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329834" y="1894829"/>
              <a:ext cx="750599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88" name="Прямоугольник 54"/>
            <p:cNvSpPr>
              <a:spLocks noChangeArrowheads="1"/>
            </p:cNvSpPr>
            <p:nvPr/>
          </p:nvSpPr>
          <p:spPr bwMode="auto">
            <a:xfrm>
              <a:off x="431903" y="2142594"/>
              <a:ext cx="829977" cy="366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>
                  <a:solidFill>
                    <a:srgbClr val="254061"/>
                  </a:solidFill>
                  <a:latin typeface="Calibri" pitchFamily="34" charset="0"/>
                  <a:cs typeface="Arial" charset="0"/>
                </a:rPr>
                <a:t>зерна</a:t>
              </a:r>
              <a:endParaRPr lang="uk-UA" sz="2400" b="1">
                <a:solidFill>
                  <a:srgbClr val="FF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34889" name="TextBox 52"/>
          <p:cNvSpPr txBox="1">
            <a:spLocks noChangeArrowheads="1"/>
          </p:cNvSpPr>
          <p:nvPr/>
        </p:nvSpPr>
        <p:spPr bwMode="auto">
          <a:xfrm>
            <a:off x="1116013" y="4221163"/>
            <a:ext cx="111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solidFill>
                  <a:srgbClr val="FFFF00"/>
                </a:solidFill>
                <a:latin typeface="Arial Black" pitchFamily="34" charset="0"/>
                <a:ea typeface="Aharoni"/>
                <a:cs typeface="Aharoni"/>
              </a:rPr>
              <a:t>13,4%</a:t>
            </a:r>
          </a:p>
        </p:txBody>
      </p:sp>
      <p:grpSp>
        <p:nvGrpSpPr>
          <p:cNvPr id="34899" name="Группа 51"/>
          <p:cNvGrpSpPr>
            <a:grpSpLocks/>
          </p:cNvGrpSpPr>
          <p:nvPr/>
        </p:nvGrpSpPr>
        <p:grpSpPr bwMode="auto">
          <a:xfrm>
            <a:off x="2051050" y="3357563"/>
            <a:ext cx="1781175" cy="863600"/>
            <a:chOff x="-329834" y="1894829"/>
            <a:chExt cx="1780562" cy="864000"/>
          </a:xfrm>
        </p:grpSpPr>
        <p:pic>
          <p:nvPicPr>
            <p:cNvPr id="34900" name="Picture 7" descr="C:\Users\User\Desktop\path5800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329834" y="1894829"/>
              <a:ext cx="750599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901" name="Прямоугольник 54"/>
            <p:cNvSpPr>
              <a:spLocks noChangeArrowheads="1"/>
            </p:cNvSpPr>
            <p:nvPr/>
          </p:nvSpPr>
          <p:spPr bwMode="auto">
            <a:xfrm>
              <a:off x="431904" y="2142594"/>
              <a:ext cx="1018824" cy="366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uk-UA" b="1">
                  <a:solidFill>
                    <a:srgbClr val="254061"/>
                  </a:solidFill>
                  <a:latin typeface="Calibri" pitchFamily="34" charset="0"/>
                  <a:cs typeface="Arial" charset="0"/>
                </a:rPr>
                <a:t>молока</a:t>
              </a:r>
              <a:endParaRPr lang="uk-UA" sz="2400" b="1">
                <a:solidFill>
                  <a:srgbClr val="FF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34902" name="TextBox 88"/>
          <p:cNvSpPr txBox="1">
            <a:spLocks noChangeArrowheads="1"/>
          </p:cNvSpPr>
          <p:nvPr/>
        </p:nvSpPr>
        <p:spPr bwMode="auto">
          <a:xfrm>
            <a:off x="2195513" y="35734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FFFF00"/>
                </a:solidFill>
                <a:latin typeface="Arial Black" pitchFamily="34" charset="0"/>
                <a:ea typeface="Aharoni"/>
                <a:cs typeface="Aharoni"/>
              </a:rPr>
              <a:t>2%</a:t>
            </a:r>
          </a:p>
        </p:txBody>
      </p:sp>
      <p:grpSp>
        <p:nvGrpSpPr>
          <p:cNvPr id="34903" name="Группа 51"/>
          <p:cNvGrpSpPr>
            <a:grpSpLocks/>
          </p:cNvGrpSpPr>
          <p:nvPr/>
        </p:nvGrpSpPr>
        <p:grpSpPr bwMode="auto">
          <a:xfrm>
            <a:off x="323850" y="4365625"/>
            <a:ext cx="1566863" cy="863600"/>
            <a:chOff x="-329834" y="1894829"/>
            <a:chExt cx="1566323" cy="864000"/>
          </a:xfrm>
        </p:grpSpPr>
        <p:pic>
          <p:nvPicPr>
            <p:cNvPr id="34904" name="Picture 7" descr="C:\Users\User\Desktop\path5800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329834" y="1894829"/>
              <a:ext cx="750599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905" name="Прямоугольник 54"/>
            <p:cNvSpPr>
              <a:spLocks noChangeArrowheads="1"/>
            </p:cNvSpPr>
            <p:nvPr/>
          </p:nvSpPr>
          <p:spPr bwMode="auto">
            <a:xfrm>
              <a:off x="431904" y="2142594"/>
              <a:ext cx="804585" cy="366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254061"/>
                  </a:solidFill>
                </a:rPr>
                <a:t>м</a:t>
              </a:r>
              <a:r>
                <a:rPr lang="en-US" b="1">
                  <a:solidFill>
                    <a:srgbClr val="254061"/>
                  </a:solidFill>
                </a:rPr>
                <a:t>’</a:t>
              </a:r>
              <a:r>
                <a:rPr lang="uk-UA" b="1">
                  <a:solidFill>
                    <a:srgbClr val="254061"/>
                  </a:solidFill>
                </a:rPr>
                <a:t>яса</a:t>
              </a:r>
              <a:endParaRPr lang="uk-UA" b="1">
                <a:solidFill>
                  <a:srgbClr val="FF0000"/>
                </a:solidFill>
              </a:endParaRPr>
            </a:p>
          </p:txBody>
        </p:sp>
      </p:grpSp>
      <p:sp>
        <p:nvSpPr>
          <p:cNvPr id="34906" name="TextBox 83"/>
          <p:cNvSpPr txBox="1">
            <a:spLocks noChangeArrowheads="1"/>
          </p:cNvSpPr>
          <p:nvPr/>
        </p:nvSpPr>
        <p:spPr bwMode="auto">
          <a:xfrm>
            <a:off x="323850" y="4581525"/>
            <a:ext cx="1008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solidFill>
                  <a:srgbClr val="FFFF00"/>
                </a:solidFill>
                <a:latin typeface="Arial Black" pitchFamily="34" charset="0"/>
                <a:ea typeface="Aharoni"/>
                <a:cs typeface="Aharoni"/>
              </a:rPr>
              <a:t>2,4%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5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18460" name="TextBox 4"/>
            <p:cNvSpPr txBox="1">
              <a:spLocks noChangeArrowheads="1"/>
            </p:cNvSpPr>
            <p:nvPr/>
          </p:nvSpPr>
          <p:spPr bwMode="auto">
            <a:xfrm>
              <a:off x="5669033" y="159309"/>
              <a:ext cx="358348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18461" name="Picture 7" descr="G:\logo.png"/>
            <p:cNvPicPr>
              <a:picLocks noChangeAspect="1" noChangeArrowheads="1"/>
            </p:cNvPicPr>
            <p:nvPr/>
          </p:nvPicPr>
          <p:blipFill>
            <a:blip r:embed="rId3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46" name="Заголовок 1"/>
          <p:cNvSpPr txBox="1">
            <a:spLocks/>
          </p:cNvSpPr>
          <p:nvPr/>
        </p:nvSpPr>
        <p:spPr bwMode="auto">
          <a:xfrm>
            <a:off x="787400" y="69850"/>
            <a:ext cx="53276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000" b="1">
                <a:solidFill>
                  <a:schemeClr val="bg1"/>
                </a:solidFill>
                <a:latin typeface="Arieal"/>
              </a:rPr>
              <a:t>БЮДЖЕТНА ПРОГРАМА </a:t>
            </a:r>
            <a:r>
              <a:rPr lang="ru-RU" sz="2000" b="1">
                <a:solidFill>
                  <a:schemeClr val="bg1"/>
                </a:solidFill>
                <a:latin typeface="Arieal"/>
              </a:rPr>
              <a:t>2801230 </a:t>
            </a:r>
            <a:r>
              <a:rPr lang="ru-RU" b="1">
                <a:solidFill>
                  <a:schemeClr val="bg1"/>
                </a:solidFill>
                <a:latin typeface="Arieal"/>
              </a:rPr>
              <a:t>«ФІНАНСОВА ПІДТРИМКА РОЗВИТКУ ФЕРМЕРСЬКИХ ГОСПОДАРСТВ»</a:t>
            </a:r>
            <a:r>
              <a:rPr lang="ru-RU" sz="2000" b="1">
                <a:solidFill>
                  <a:schemeClr val="bg1"/>
                </a:solidFill>
                <a:latin typeface="Arieal"/>
              </a:rPr>
              <a:t> </a:t>
            </a:r>
            <a:endParaRPr lang="uk-UA" sz="2000" b="1">
              <a:solidFill>
                <a:schemeClr val="bg1"/>
              </a:solidFill>
              <a:latin typeface="Arieal"/>
            </a:endParaRPr>
          </a:p>
        </p:txBody>
      </p:sp>
      <p:pic>
        <p:nvPicPr>
          <p:cNvPr id="18447" name="Рисунок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11264"/>
          <a:stretch>
            <a:fillRect/>
          </a:stretch>
        </p:blipFill>
        <p:spPr bwMode="auto">
          <a:xfrm>
            <a:off x="65088" y="260350"/>
            <a:ext cx="6080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8" name="TextBox 78"/>
          <p:cNvSpPr txBox="1">
            <a:spLocks noChangeArrowheads="1"/>
          </p:cNvSpPr>
          <p:nvPr/>
        </p:nvSpPr>
        <p:spPr bwMode="auto">
          <a:xfrm>
            <a:off x="3348038" y="1341438"/>
            <a:ext cx="4341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>
                <a:solidFill>
                  <a:srgbClr val="218559"/>
                </a:solidFill>
                <a:latin typeface="Calibri" pitchFamily="34" charset="0"/>
              </a:rPr>
              <a:t>1 млрд. грн</a:t>
            </a:r>
            <a:r>
              <a:rPr lang="uk-UA" sz="3200" b="1">
                <a:solidFill>
                  <a:srgbClr val="376092"/>
                </a:solidFill>
                <a:latin typeface="Calibri" pitchFamily="34" charset="0"/>
              </a:rPr>
              <a:t> </a:t>
            </a:r>
            <a:r>
              <a:rPr lang="uk-UA" sz="2800">
                <a:solidFill>
                  <a:srgbClr val="376092"/>
                </a:solidFill>
                <a:latin typeface="Calibri" pitchFamily="34" charset="0"/>
              </a:rPr>
              <a:t>у 2018 році</a:t>
            </a:r>
          </a:p>
        </p:txBody>
      </p:sp>
      <p:graphicFrame>
        <p:nvGraphicFramePr>
          <p:cNvPr id="18444" name="Object 12"/>
          <p:cNvGraphicFramePr>
            <a:graphicFrameLocks/>
          </p:cNvGraphicFramePr>
          <p:nvPr/>
        </p:nvGraphicFramePr>
        <p:xfrm>
          <a:off x="-346075" y="2060575"/>
          <a:ext cx="2325688" cy="4537075"/>
        </p:xfrm>
        <a:graphic>
          <a:graphicData uri="http://schemas.openxmlformats.org/presentationml/2006/ole">
            <p:oleObj spid="_x0000_s18444" r:id="rId5" imgW="1871634" imgH="4694327" progId="Excel.Sheet.8">
              <p:embed/>
            </p:oleObj>
          </a:graphicData>
        </a:graphic>
      </p:graphicFrame>
      <p:sp>
        <p:nvSpPr>
          <p:cNvPr id="18449" name="TextBox 96"/>
          <p:cNvSpPr txBox="1">
            <a:spLocks noChangeArrowheads="1"/>
          </p:cNvSpPr>
          <p:nvPr/>
        </p:nvSpPr>
        <p:spPr bwMode="auto">
          <a:xfrm>
            <a:off x="2339975" y="2276475"/>
            <a:ext cx="626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solidFill>
                  <a:srgbClr val="376092"/>
                </a:solidFill>
                <a:latin typeface="Calibri" pitchFamily="34" charset="0"/>
              </a:rPr>
              <a:t>здешевлення кредитів</a:t>
            </a:r>
          </a:p>
        </p:txBody>
      </p:sp>
      <p:sp>
        <p:nvSpPr>
          <p:cNvPr id="18450" name="TextBox 99"/>
          <p:cNvSpPr txBox="1">
            <a:spLocks noChangeArrowheads="1"/>
          </p:cNvSpPr>
          <p:nvPr/>
        </p:nvSpPr>
        <p:spPr bwMode="auto">
          <a:xfrm>
            <a:off x="2339975" y="2924175"/>
            <a:ext cx="6262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solidFill>
                  <a:srgbClr val="376092"/>
                </a:solidFill>
                <a:latin typeface="Calibri" pitchFamily="34" charset="0"/>
              </a:rPr>
              <a:t>компенсація вартості придбаної с/г техніки та обладнання вітчизняного виробництва</a:t>
            </a:r>
          </a:p>
        </p:txBody>
      </p:sp>
      <p:sp>
        <p:nvSpPr>
          <p:cNvPr id="18451" name="TextBox 105"/>
          <p:cNvSpPr txBox="1">
            <a:spLocks noChangeArrowheads="1"/>
          </p:cNvSpPr>
          <p:nvPr/>
        </p:nvSpPr>
        <p:spPr bwMode="auto">
          <a:xfrm>
            <a:off x="2339975" y="3789363"/>
            <a:ext cx="6659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solidFill>
                  <a:srgbClr val="376092"/>
                </a:solidFill>
                <a:latin typeface="Calibri" pitchFamily="34" charset="0"/>
              </a:rPr>
              <a:t>компенсація вартості закупленого насіння с/г рослин вітчизняної селекції</a:t>
            </a:r>
          </a:p>
        </p:txBody>
      </p:sp>
      <p:sp>
        <p:nvSpPr>
          <p:cNvPr id="18452" name="TextBox 107"/>
          <p:cNvSpPr txBox="1">
            <a:spLocks noChangeArrowheads="1"/>
          </p:cNvSpPr>
          <p:nvPr/>
        </p:nvSpPr>
        <p:spPr bwMode="auto">
          <a:xfrm>
            <a:off x="2411413" y="4724400"/>
            <a:ext cx="67325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solidFill>
                  <a:srgbClr val="376092"/>
                </a:solidFill>
                <a:latin typeface="Calibri" pitchFamily="34" charset="0"/>
              </a:rPr>
              <a:t>підтримка сільськогосподарських обслуговуючих кооперативів (СОК)</a:t>
            </a:r>
          </a:p>
        </p:txBody>
      </p:sp>
      <p:sp>
        <p:nvSpPr>
          <p:cNvPr id="18453" name="TextBox 109"/>
          <p:cNvSpPr txBox="1">
            <a:spLocks noChangeArrowheads="1"/>
          </p:cNvSpPr>
          <p:nvPr/>
        </p:nvSpPr>
        <p:spPr bwMode="auto">
          <a:xfrm>
            <a:off x="2411413" y="5661025"/>
            <a:ext cx="62626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solidFill>
                  <a:srgbClr val="376092"/>
                </a:solidFill>
                <a:latin typeface="Calibri" pitchFamily="34" charset="0"/>
              </a:rPr>
              <a:t>компенсація витрат за надані с/г дорадчі послуги</a:t>
            </a:r>
          </a:p>
        </p:txBody>
      </p:sp>
      <p:pic>
        <p:nvPicPr>
          <p:cNvPr id="111" name="Picture 8" descr="Image result for loan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2414844" y="1275780"/>
            <a:ext cx="817298" cy="817298"/>
          </a:xfrm>
          <a:prstGeom prst="rect">
            <a:avLst/>
          </a:prstGeom>
          <a:noFill/>
          <a:extLst/>
        </p:spPr>
      </p:pic>
      <p:sp>
        <p:nvSpPr>
          <p:cNvPr id="18455" name="AutoShape 30"/>
          <p:cNvSpPr>
            <a:spLocks noChangeArrowheads="1"/>
          </p:cNvSpPr>
          <p:nvPr/>
        </p:nvSpPr>
        <p:spPr bwMode="auto">
          <a:xfrm>
            <a:off x="1042988" y="2276475"/>
            <a:ext cx="1296987" cy="576263"/>
          </a:xfrm>
          <a:prstGeom prst="chevron">
            <a:avLst>
              <a:gd name="adj" fmla="val 500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sz="3200" b="1">
                <a:solidFill>
                  <a:schemeClr val="bg1"/>
                </a:solidFill>
              </a:rPr>
              <a:t> 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8456" name="AutoShape 31"/>
          <p:cNvSpPr>
            <a:spLocks noChangeArrowheads="1"/>
          </p:cNvSpPr>
          <p:nvPr/>
        </p:nvSpPr>
        <p:spPr bwMode="auto">
          <a:xfrm>
            <a:off x="1042988" y="3068638"/>
            <a:ext cx="1296987" cy="576262"/>
          </a:xfrm>
          <a:prstGeom prst="chevron">
            <a:avLst>
              <a:gd name="adj" fmla="val 53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sz="3200" b="1">
                <a:solidFill>
                  <a:schemeClr val="bg1"/>
                </a:solidFill>
              </a:rPr>
              <a:t> 100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8457" name="AutoShape 32"/>
          <p:cNvSpPr>
            <a:spLocks noChangeArrowheads="1"/>
          </p:cNvSpPr>
          <p:nvPr/>
        </p:nvSpPr>
        <p:spPr bwMode="auto">
          <a:xfrm>
            <a:off x="1042988" y="3933825"/>
            <a:ext cx="1296987" cy="576263"/>
          </a:xfrm>
          <a:prstGeom prst="chevron">
            <a:avLst>
              <a:gd name="adj" fmla="val 53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200" b="1">
                <a:solidFill>
                  <a:schemeClr val="bg1"/>
                </a:solidFill>
              </a:rPr>
              <a:t> 240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8458" name="AutoShape 33"/>
          <p:cNvSpPr>
            <a:spLocks noChangeArrowheads="1"/>
          </p:cNvSpPr>
          <p:nvPr/>
        </p:nvSpPr>
        <p:spPr bwMode="auto">
          <a:xfrm>
            <a:off x="1042988" y="4797425"/>
            <a:ext cx="1296987" cy="576263"/>
          </a:xfrm>
          <a:prstGeom prst="chevron">
            <a:avLst>
              <a:gd name="adj" fmla="val 53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sz="3200" b="1">
                <a:solidFill>
                  <a:schemeClr val="bg1"/>
                </a:solidFill>
              </a:rPr>
              <a:t> 155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8459" name="AutoShape 34"/>
          <p:cNvSpPr>
            <a:spLocks noChangeArrowheads="1"/>
          </p:cNvSpPr>
          <p:nvPr/>
        </p:nvSpPr>
        <p:spPr bwMode="auto">
          <a:xfrm>
            <a:off x="1042988" y="5734050"/>
            <a:ext cx="1296987" cy="576263"/>
          </a:xfrm>
          <a:prstGeom prst="chevron">
            <a:avLst>
              <a:gd name="adj" fmla="val 531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200" b="1">
                <a:solidFill>
                  <a:schemeClr val="bg1"/>
                </a:solidFill>
              </a:rPr>
              <a:t>5</a:t>
            </a:r>
            <a:endParaRPr 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35849" name="TextBox 4"/>
            <p:cNvSpPr txBox="1">
              <a:spLocks noChangeArrowheads="1"/>
            </p:cNvSpPr>
            <p:nvPr/>
          </p:nvSpPr>
          <p:spPr bwMode="auto">
            <a:xfrm>
              <a:off x="5669357" y="159551"/>
              <a:ext cx="3583163" cy="48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35850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842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11264"/>
          <a:stretch>
            <a:fillRect/>
          </a:stretch>
        </p:blipFill>
        <p:spPr bwMode="auto">
          <a:xfrm>
            <a:off x="65088" y="260350"/>
            <a:ext cx="6080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5098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66611" y="1851252"/>
            <a:ext cx="748286" cy="747573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858424" y="4145199"/>
            <a:ext cx="751961" cy="746011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5845" name="TextBox 23"/>
          <p:cNvSpPr txBox="1">
            <a:spLocks noChangeArrowheads="1"/>
          </p:cNvSpPr>
          <p:nvPr/>
        </p:nvSpPr>
        <p:spPr bwMode="auto">
          <a:xfrm>
            <a:off x="1908175" y="1700213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u="sng">
                <a:solidFill>
                  <a:srgbClr val="376092"/>
                </a:solidFill>
                <a:latin typeface="Calibri" pitchFamily="34" charset="0"/>
              </a:rPr>
              <a:t>фермер</a:t>
            </a:r>
            <a:r>
              <a:rPr lang="uk-UA" sz="2000">
                <a:solidFill>
                  <a:srgbClr val="376092"/>
                </a:solidFill>
                <a:latin typeface="Calibri" pitchFamily="34" charset="0"/>
              </a:rPr>
              <a:t> з площею землі </a:t>
            </a:r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до 500 га</a:t>
            </a:r>
          </a:p>
        </p:txBody>
      </p:sp>
      <p:sp>
        <p:nvSpPr>
          <p:cNvPr id="35846" name="TextBox 36"/>
          <p:cNvSpPr txBox="1">
            <a:spLocks noChangeArrowheads="1"/>
          </p:cNvSpPr>
          <p:nvPr/>
        </p:nvSpPr>
        <p:spPr bwMode="auto">
          <a:xfrm>
            <a:off x="1979613" y="3716338"/>
            <a:ext cx="66024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u="sng">
                <a:solidFill>
                  <a:srgbClr val="376092"/>
                </a:solidFill>
                <a:latin typeface="Calibri" pitchFamily="34" charset="0"/>
              </a:rPr>
              <a:t>кооператив</a:t>
            </a:r>
            <a:r>
              <a:rPr lang="uk-UA" sz="2400" b="1">
                <a:solidFill>
                  <a:srgbClr val="376092"/>
                </a:solidFill>
                <a:latin typeface="Calibri" pitchFamily="34" charset="0"/>
              </a:rPr>
              <a:t>:</a:t>
            </a:r>
            <a:r>
              <a:rPr lang="uk-UA" sz="2000">
                <a:solidFill>
                  <a:srgbClr val="376092"/>
                </a:solidFill>
                <a:latin typeface="Calibri" pitchFamily="34" charset="0"/>
              </a:rPr>
              <a:t> не менше </a:t>
            </a:r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20 членів</a:t>
            </a:r>
            <a:r>
              <a:rPr lang="uk-UA" sz="2000">
                <a:solidFill>
                  <a:srgbClr val="376092"/>
                </a:solidFill>
                <a:latin typeface="Calibri" pitchFamily="34" charset="0"/>
              </a:rPr>
              <a:t> при цьому, хоча б один з яких – фермерське господарство, а інші - фізичні особи, у власності та користуванні кожного з яких перебуває не більше 100 га земель сільськогосподарського призначення </a:t>
            </a:r>
          </a:p>
        </p:txBody>
      </p:sp>
      <p:sp>
        <p:nvSpPr>
          <p:cNvPr id="35847" name="Прямоугольник 24"/>
          <p:cNvSpPr>
            <a:spLocks noChangeArrowheads="1"/>
          </p:cNvSpPr>
          <p:nvPr/>
        </p:nvSpPr>
        <p:spPr bwMode="auto">
          <a:xfrm>
            <a:off x="1928813" y="2071688"/>
            <a:ext cx="6715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i="1" u="sng">
                <a:solidFill>
                  <a:srgbClr val="218559"/>
                </a:solidFill>
                <a:latin typeface="Calibri" pitchFamily="34" charset="0"/>
              </a:rPr>
              <a:t>чистий дохід (виручка) від реалізації продукції (товарів, робіт, послуг) за останній рік до 15 млн гривень </a:t>
            </a:r>
          </a:p>
        </p:txBody>
      </p:sp>
      <p:sp>
        <p:nvSpPr>
          <p:cNvPr id="35848" name="Заголовок 1"/>
          <p:cNvSpPr txBox="1">
            <a:spLocks/>
          </p:cNvSpPr>
          <p:nvPr/>
        </p:nvSpPr>
        <p:spPr bwMode="auto">
          <a:xfrm>
            <a:off x="787400" y="69850"/>
            <a:ext cx="46418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000" b="1">
                <a:solidFill>
                  <a:schemeClr val="bg1"/>
                </a:solidFill>
                <a:latin typeface="Arieal"/>
              </a:rPr>
              <a:t>ПОРТРЕТ  ОТРИМУВАЧА ФІНАНСОВОЇ  ПІДТРИМКИ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36878" name="TextBox 4"/>
            <p:cNvSpPr txBox="1">
              <a:spLocks noChangeArrowheads="1"/>
            </p:cNvSpPr>
            <p:nvPr/>
          </p:nvSpPr>
          <p:spPr bwMode="auto">
            <a:xfrm>
              <a:off x="5669357" y="159551"/>
              <a:ext cx="3583163" cy="48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36879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866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11264"/>
          <a:stretch>
            <a:fillRect/>
          </a:stretch>
        </p:blipFill>
        <p:spPr bwMode="auto">
          <a:xfrm>
            <a:off x="65088" y="260350"/>
            <a:ext cx="6080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Прямоугольник 15"/>
          <p:cNvSpPr>
            <a:spLocks noChangeArrowheads="1"/>
          </p:cNvSpPr>
          <p:nvPr/>
        </p:nvSpPr>
        <p:spPr bwMode="auto">
          <a:xfrm>
            <a:off x="857250" y="214313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bg1"/>
                </a:solidFill>
                <a:latin typeface="Arieal"/>
              </a:rPr>
              <a:t>КОМПЕНСАЦІЯ  ВАРТОСТІ ЗА  ЗАКУПЛЕНЕ НАСІННЯ</a:t>
            </a:r>
          </a:p>
        </p:txBody>
      </p:sp>
      <p:pic>
        <p:nvPicPr>
          <p:cNvPr id="18" name="Picture 8" descr="Image result for loan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404782" y="1419221"/>
            <a:ext cx="928694" cy="928697"/>
          </a:xfrm>
          <a:prstGeom prst="rect">
            <a:avLst/>
          </a:prstGeom>
          <a:noFill/>
          <a:extLst/>
        </p:spPr>
      </p:pic>
      <p:grpSp>
        <p:nvGrpSpPr>
          <p:cNvPr id="36869" name="Группа 3"/>
          <p:cNvGrpSpPr>
            <a:grpSpLocks/>
          </p:cNvGrpSpPr>
          <p:nvPr/>
        </p:nvGrpSpPr>
        <p:grpSpPr bwMode="auto">
          <a:xfrm>
            <a:off x="165100" y="2492375"/>
            <a:ext cx="8870950" cy="4249738"/>
            <a:chOff x="17645" y="1412776"/>
            <a:chExt cx="9231881" cy="5328591"/>
          </a:xfrm>
        </p:grpSpPr>
        <p:sp>
          <p:nvSpPr>
            <p:cNvPr id="5" name="Полилиния 4"/>
            <p:cNvSpPr/>
            <p:nvPr/>
          </p:nvSpPr>
          <p:spPr>
            <a:xfrm>
              <a:off x="17645" y="1412776"/>
              <a:ext cx="7459189" cy="1172410"/>
            </a:xfrm>
            <a:custGeom>
              <a:avLst/>
              <a:gdLst>
                <a:gd name="connsiteX0" fmla="*/ 0 w 7085587"/>
                <a:gd name="connsiteY0" fmla="*/ 117229 h 1172290"/>
                <a:gd name="connsiteX1" fmla="*/ 117229 w 7085587"/>
                <a:gd name="connsiteY1" fmla="*/ 0 h 1172290"/>
                <a:gd name="connsiteX2" fmla="*/ 6968358 w 7085587"/>
                <a:gd name="connsiteY2" fmla="*/ 0 h 1172290"/>
                <a:gd name="connsiteX3" fmla="*/ 7085587 w 7085587"/>
                <a:gd name="connsiteY3" fmla="*/ 117229 h 1172290"/>
                <a:gd name="connsiteX4" fmla="*/ 7085587 w 7085587"/>
                <a:gd name="connsiteY4" fmla="*/ 1055061 h 1172290"/>
                <a:gd name="connsiteX5" fmla="*/ 6968358 w 7085587"/>
                <a:gd name="connsiteY5" fmla="*/ 1172290 h 1172290"/>
                <a:gd name="connsiteX6" fmla="*/ 117229 w 7085587"/>
                <a:gd name="connsiteY6" fmla="*/ 1172290 h 1172290"/>
                <a:gd name="connsiteX7" fmla="*/ 0 w 7085587"/>
                <a:gd name="connsiteY7" fmla="*/ 1055061 h 1172290"/>
                <a:gd name="connsiteX8" fmla="*/ 0 w 7085587"/>
                <a:gd name="connsiteY8" fmla="*/ 117229 h 11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5587" h="1172290">
                  <a:moveTo>
                    <a:pt x="0" y="117229"/>
                  </a:moveTo>
                  <a:cubicBezTo>
                    <a:pt x="0" y="52485"/>
                    <a:pt x="52485" y="0"/>
                    <a:pt x="117229" y="0"/>
                  </a:cubicBezTo>
                  <a:lnTo>
                    <a:pt x="6968358" y="0"/>
                  </a:lnTo>
                  <a:cubicBezTo>
                    <a:pt x="7033102" y="0"/>
                    <a:pt x="7085587" y="52485"/>
                    <a:pt x="7085587" y="117229"/>
                  </a:cubicBezTo>
                  <a:lnTo>
                    <a:pt x="7085587" y="1055061"/>
                  </a:lnTo>
                  <a:cubicBezTo>
                    <a:pt x="7085587" y="1119805"/>
                    <a:pt x="7033102" y="1172290"/>
                    <a:pt x="6968358" y="1172290"/>
                  </a:cubicBezTo>
                  <a:lnTo>
                    <a:pt x="117229" y="1172290"/>
                  </a:lnTo>
                  <a:cubicBezTo>
                    <a:pt x="52485" y="1172290"/>
                    <a:pt x="0" y="1119805"/>
                    <a:pt x="0" y="1055061"/>
                  </a:cubicBezTo>
                  <a:lnTo>
                    <a:pt x="0" y="11722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7675" tIns="87675" rIns="1383056" bIns="87675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 dirty="0">
                  <a:solidFill>
                    <a:schemeClr val="tx1"/>
                  </a:solidFill>
                  <a:latin typeface="Bookman Old Style" pitchFamily="18" charset="0"/>
                  <a:cs typeface="Times New Roman" pitchFamily="18" charset="0"/>
                </a:rPr>
                <a:t>придбати насіння с.-г. рослин вітчизняної селекції у суб’єктів насінництва, зазначених в Державному реєстрі суб'єктів насінництва та </a:t>
              </a:r>
              <a:r>
                <a:rPr lang="uk-UA" sz="1400" b="1" dirty="0" err="1">
                  <a:solidFill>
                    <a:schemeClr val="tx1"/>
                  </a:solidFill>
                  <a:latin typeface="Bookman Old Style" pitchFamily="18" charset="0"/>
                  <a:cs typeface="Times New Roman" pitchFamily="18" charset="0"/>
                </a:rPr>
                <a:t>розсадництва</a:t>
              </a:r>
              <a:endParaRPr lang="uk-UA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10746" y="2798170"/>
              <a:ext cx="7460840" cy="1172410"/>
            </a:xfrm>
            <a:custGeom>
              <a:avLst/>
              <a:gdLst>
                <a:gd name="connsiteX0" fmla="*/ 0 w 7085587"/>
                <a:gd name="connsiteY0" fmla="*/ 117229 h 1172290"/>
                <a:gd name="connsiteX1" fmla="*/ 117229 w 7085587"/>
                <a:gd name="connsiteY1" fmla="*/ 0 h 1172290"/>
                <a:gd name="connsiteX2" fmla="*/ 6968358 w 7085587"/>
                <a:gd name="connsiteY2" fmla="*/ 0 h 1172290"/>
                <a:gd name="connsiteX3" fmla="*/ 7085587 w 7085587"/>
                <a:gd name="connsiteY3" fmla="*/ 117229 h 1172290"/>
                <a:gd name="connsiteX4" fmla="*/ 7085587 w 7085587"/>
                <a:gd name="connsiteY4" fmla="*/ 1055061 h 1172290"/>
                <a:gd name="connsiteX5" fmla="*/ 6968358 w 7085587"/>
                <a:gd name="connsiteY5" fmla="*/ 1172290 h 1172290"/>
                <a:gd name="connsiteX6" fmla="*/ 117229 w 7085587"/>
                <a:gd name="connsiteY6" fmla="*/ 1172290 h 1172290"/>
                <a:gd name="connsiteX7" fmla="*/ 0 w 7085587"/>
                <a:gd name="connsiteY7" fmla="*/ 1055061 h 1172290"/>
                <a:gd name="connsiteX8" fmla="*/ 0 w 7085587"/>
                <a:gd name="connsiteY8" fmla="*/ 117229 h 11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5587" h="1172290">
                  <a:moveTo>
                    <a:pt x="0" y="117229"/>
                  </a:moveTo>
                  <a:cubicBezTo>
                    <a:pt x="0" y="52485"/>
                    <a:pt x="52485" y="0"/>
                    <a:pt x="117229" y="0"/>
                  </a:cubicBezTo>
                  <a:lnTo>
                    <a:pt x="6968358" y="0"/>
                  </a:lnTo>
                  <a:cubicBezTo>
                    <a:pt x="7033102" y="0"/>
                    <a:pt x="7085587" y="52485"/>
                    <a:pt x="7085587" y="117229"/>
                  </a:cubicBezTo>
                  <a:lnTo>
                    <a:pt x="7085587" y="1055061"/>
                  </a:lnTo>
                  <a:cubicBezTo>
                    <a:pt x="7085587" y="1119805"/>
                    <a:pt x="7033102" y="1172290"/>
                    <a:pt x="6968358" y="1172290"/>
                  </a:cubicBezTo>
                  <a:lnTo>
                    <a:pt x="117229" y="1172290"/>
                  </a:lnTo>
                  <a:cubicBezTo>
                    <a:pt x="52485" y="1172290"/>
                    <a:pt x="0" y="1119805"/>
                    <a:pt x="0" y="1055061"/>
                  </a:cubicBezTo>
                  <a:lnTo>
                    <a:pt x="0" y="11722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2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  <p:txBody>
            <a:bodyPr lIns="87675" tIns="87675" rIns="1443082" bIns="87675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 dirty="0">
                  <a:solidFill>
                    <a:schemeClr val="tx1"/>
                  </a:solidFill>
                  <a:latin typeface="Bookman Old Style" pitchFamily="18" charset="0"/>
                  <a:cs typeface="Times New Roman" pitchFamily="18" charset="0"/>
                </a:rPr>
                <a:t>сформувати пакет підтвердних документів</a:t>
              </a:r>
              <a:endParaRPr lang="uk-UA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195586" y="4183563"/>
              <a:ext cx="7460840" cy="1172410"/>
            </a:xfrm>
            <a:custGeom>
              <a:avLst/>
              <a:gdLst>
                <a:gd name="connsiteX0" fmla="*/ 0 w 7085587"/>
                <a:gd name="connsiteY0" fmla="*/ 117229 h 1172290"/>
                <a:gd name="connsiteX1" fmla="*/ 117229 w 7085587"/>
                <a:gd name="connsiteY1" fmla="*/ 0 h 1172290"/>
                <a:gd name="connsiteX2" fmla="*/ 6968358 w 7085587"/>
                <a:gd name="connsiteY2" fmla="*/ 0 h 1172290"/>
                <a:gd name="connsiteX3" fmla="*/ 7085587 w 7085587"/>
                <a:gd name="connsiteY3" fmla="*/ 117229 h 1172290"/>
                <a:gd name="connsiteX4" fmla="*/ 7085587 w 7085587"/>
                <a:gd name="connsiteY4" fmla="*/ 1055061 h 1172290"/>
                <a:gd name="connsiteX5" fmla="*/ 6968358 w 7085587"/>
                <a:gd name="connsiteY5" fmla="*/ 1172290 h 1172290"/>
                <a:gd name="connsiteX6" fmla="*/ 117229 w 7085587"/>
                <a:gd name="connsiteY6" fmla="*/ 1172290 h 1172290"/>
                <a:gd name="connsiteX7" fmla="*/ 0 w 7085587"/>
                <a:gd name="connsiteY7" fmla="*/ 1055061 h 1172290"/>
                <a:gd name="connsiteX8" fmla="*/ 0 w 7085587"/>
                <a:gd name="connsiteY8" fmla="*/ 117229 h 11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5587" h="1172290">
                  <a:moveTo>
                    <a:pt x="0" y="117229"/>
                  </a:moveTo>
                  <a:cubicBezTo>
                    <a:pt x="0" y="52485"/>
                    <a:pt x="52485" y="0"/>
                    <a:pt x="117229" y="0"/>
                  </a:cubicBezTo>
                  <a:lnTo>
                    <a:pt x="6968358" y="0"/>
                  </a:lnTo>
                  <a:cubicBezTo>
                    <a:pt x="7033102" y="0"/>
                    <a:pt x="7085587" y="52485"/>
                    <a:pt x="7085587" y="117229"/>
                  </a:cubicBezTo>
                  <a:lnTo>
                    <a:pt x="7085587" y="1055061"/>
                  </a:lnTo>
                  <a:cubicBezTo>
                    <a:pt x="7085587" y="1119805"/>
                    <a:pt x="7033102" y="1172290"/>
                    <a:pt x="6968358" y="1172290"/>
                  </a:cubicBezTo>
                  <a:lnTo>
                    <a:pt x="117229" y="1172290"/>
                  </a:lnTo>
                  <a:cubicBezTo>
                    <a:pt x="52485" y="1172290"/>
                    <a:pt x="0" y="1119805"/>
                    <a:pt x="0" y="1055061"/>
                  </a:cubicBezTo>
                  <a:lnTo>
                    <a:pt x="0" y="11722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2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  <p:txBody>
            <a:bodyPr lIns="87675" tIns="87675" rIns="1434225" bIns="87675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itchFamily="18" charset="0"/>
                  <a:cs typeface="Times New Roman" pitchFamily="18" charset="0"/>
                </a:rPr>
                <a:t>подати до державного банку заявку та підтвердні документи </a:t>
              </a: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790338" y="5568957"/>
              <a:ext cx="7459188" cy="1172410"/>
            </a:xfrm>
            <a:custGeom>
              <a:avLst/>
              <a:gdLst>
                <a:gd name="connsiteX0" fmla="*/ 0 w 7085587"/>
                <a:gd name="connsiteY0" fmla="*/ 117229 h 1172290"/>
                <a:gd name="connsiteX1" fmla="*/ 117229 w 7085587"/>
                <a:gd name="connsiteY1" fmla="*/ 0 h 1172290"/>
                <a:gd name="connsiteX2" fmla="*/ 6968358 w 7085587"/>
                <a:gd name="connsiteY2" fmla="*/ 0 h 1172290"/>
                <a:gd name="connsiteX3" fmla="*/ 7085587 w 7085587"/>
                <a:gd name="connsiteY3" fmla="*/ 117229 h 1172290"/>
                <a:gd name="connsiteX4" fmla="*/ 7085587 w 7085587"/>
                <a:gd name="connsiteY4" fmla="*/ 1055061 h 1172290"/>
                <a:gd name="connsiteX5" fmla="*/ 6968358 w 7085587"/>
                <a:gd name="connsiteY5" fmla="*/ 1172290 h 1172290"/>
                <a:gd name="connsiteX6" fmla="*/ 117229 w 7085587"/>
                <a:gd name="connsiteY6" fmla="*/ 1172290 h 1172290"/>
                <a:gd name="connsiteX7" fmla="*/ 0 w 7085587"/>
                <a:gd name="connsiteY7" fmla="*/ 1055061 h 1172290"/>
                <a:gd name="connsiteX8" fmla="*/ 0 w 7085587"/>
                <a:gd name="connsiteY8" fmla="*/ 117229 h 117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5587" h="1172290">
                  <a:moveTo>
                    <a:pt x="0" y="117229"/>
                  </a:moveTo>
                  <a:cubicBezTo>
                    <a:pt x="0" y="52485"/>
                    <a:pt x="52485" y="0"/>
                    <a:pt x="117229" y="0"/>
                  </a:cubicBezTo>
                  <a:lnTo>
                    <a:pt x="6968358" y="0"/>
                  </a:lnTo>
                  <a:cubicBezTo>
                    <a:pt x="7033102" y="0"/>
                    <a:pt x="7085587" y="52485"/>
                    <a:pt x="7085587" y="117229"/>
                  </a:cubicBezTo>
                  <a:lnTo>
                    <a:pt x="7085587" y="1055061"/>
                  </a:lnTo>
                  <a:cubicBezTo>
                    <a:pt x="7085587" y="1119805"/>
                    <a:pt x="7033102" y="1172290"/>
                    <a:pt x="6968358" y="1172290"/>
                  </a:cubicBezTo>
                  <a:lnTo>
                    <a:pt x="117229" y="1172290"/>
                  </a:lnTo>
                  <a:cubicBezTo>
                    <a:pt x="52485" y="1172290"/>
                    <a:pt x="0" y="1119805"/>
                    <a:pt x="0" y="1055061"/>
                  </a:cubicBezTo>
                  <a:lnTo>
                    <a:pt x="0" y="11722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lIns="87675" tIns="87675" rIns="1443082" bIns="87675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itchFamily="18" charset="0"/>
                  <a:cs typeface="Times New Roman" pitchFamily="18" charset="0"/>
                </a:rPr>
                <a:t>отримати кошти на поточний рахунок</a:t>
              </a: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502100" y="2310496"/>
              <a:ext cx="761613" cy="762364"/>
            </a:xfrm>
            <a:custGeom>
              <a:avLst/>
              <a:gdLst>
                <a:gd name="connsiteX0" fmla="*/ 0 w 761988"/>
                <a:gd name="connsiteY0" fmla="*/ 419093 h 761988"/>
                <a:gd name="connsiteX1" fmla="*/ 171447 w 761988"/>
                <a:gd name="connsiteY1" fmla="*/ 419093 h 761988"/>
                <a:gd name="connsiteX2" fmla="*/ 171447 w 761988"/>
                <a:gd name="connsiteY2" fmla="*/ 0 h 761988"/>
                <a:gd name="connsiteX3" fmla="*/ 590541 w 761988"/>
                <a:gd name="connsiteY3" fmla="*/ 0 h 761988"/>
                <a:gd name="connsiteX4" fmla="*/ 590541 w 761988"/>
                <a:gd name="connsiteY4" fmla="*/ 419093 h 761988"/>
                <a:gd name="connsiteX5" fmla="*/ 761988 w 761988"/>
                <a:gd name="connsiteY5" fmla="*/ 419093 h 761988"/>
                <a:gd name="connsiteX6" fmla="*/ 380994 w 761988"/>
                <a:gd name="connsiteY6" fmla="*/ 761988 h 761988"/>
                <a:gd name="connsiteX7" fmla="*/ 0 w 761988"/>
                <a:gd name="connsiteY7" fmla="*/ 419093 h 76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1988" h="761988">
                  <a:moveTo>
                    <a:pt x="0" y="419093"/>
                  </a:moveTo>
                  <a:lnTo>
                    <a:pt x="171447" y="419093"/>
                  </a:lnTo>
                  <a:lnTo>
                    <a:pt x="171447" y="0"/>
                  </a:lnTo>
                  <a:lnTo>
                    <a:pt x="590541" y="0"/>
                  </a:lnTo>
                  <a:lnTo>
                    <a:pt x="590541" y="419093"/>
                  </a:lnTo>
                  <a:lnTo>
                    <a:pt x="761988" y="419093"/>
                  </a:lnTo>
                  <a:lnTo>
                    <a:pt x="380994" y="761988"/>
                  </a:lnTo>
                  <a:lnTo>
                    <a:pt x="0" y="41909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89227" tIns="17780" rIns="189227" bIns="206372" spcCol="1270" anchor="ctr"/>
            <a:lstStyle/>
            <a:p>
              <a:pPr algn="just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7096853" y="3695889"/>
              <a:ext cx="761613" cy="762364"/>
            </a:xfrm>
            <a:custGeom>
              <a:avLst/>
              <a:gdLst>
                <a:gd name="connsiteX0" fmla="*/ 0 w 761988"/>
                <a:gd name="connsiteY0" fmla="*/ 419093 h 761988"/>
                <a:gd name="connsiteX1" fmla="*/ 171447 w 761988"/>
                <a:gd name="connsiteY1" fmla="*/ 419093 h 761988"/>
                <a:gd name="connsiteX2" fmla="*/ 171447 w 761988"/>
                <a:gd name="connsiteY2" fmla="*/ 0 h 761988"/>
                <a:gd name="connsiteX3" fmla="*/ 590541 w 761988"/>
                <a:gd name="connsiteY3" fmla="*/ 0 h 761988"/>
                <a:gd name="connsiteX4" fmla="*/ 590541 w 761988"/>
                <a:gd name="connsiteY4" fmla="*/ 419093 h 761988"/>
                <a:gd name="connsiteX5" fmla="*/ 761988 w 761988"/>
                <a:gd name="connsiteY5" fmla="*/ 419093 h 761988"/>
                <a:gd name="connsiteX6" fmla="*/ 380994 w 761988"/>
                <a:gd name="connsiteY6" fmla="*/ 761988 h 761988"/>
                <a:gd name="connsiteX7" fmla="*/ 0 w 761988"/>
                <a:gd name="connsiteY7" fmla="*/ 419093 h 76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1988" h="761988">
                  <a:moveTo>
                    <a:pt x="0" y="419093"/>
                  </a:moveTo>
                  <a:lnTo>
                    <a:pt x="171447" y="419093"/>
                  </a:lnTo>
                  <a:lnTo>
                    <a:pt x="171447" y="0"/>
                  </a:lnTo>
                  <a:lnTo>
                    <a:pt x="590541" y="0"/>
                  </a:lnTo>
                  <a:lnTo>
                    <a:pt x="590541" y="419093"/>
                  </a:lnTo>
                  <a:lnTo>
                    <a:pt x="761988" y="419093"/>
                  </a:lnTo>
                  <a:lnTo>
                    <a:pt x="380994" y="761988"/>
                  </a:lnTo>
                  <a:lnTo>
                    <a:pt x="0" y="41909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89227" tIns="17780" rIns="189227" bIns="206372" spcCol="1270" anchor="ctr"/>
            <a:lstStyle/>
            <a:p>
              <a:pPr algn="just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7680040" y="5081283"/>
              <a:ext cx="763266" cy="762364"/>
            </a:xfrm>
            <a:custGeom>
              <a:avLst/>
              <a:gdLst>
                <a:gd name="connsiteX0" fmla="*/ 0 w 761988"/>
                <a:gd name="connsiteY0" fmla="*/ 419093 h 761988"/>
                <a:gd name="connsiteX1" fmla="*/ 171447 w 761988"/>
                <a:gd name="connsiteY1" fmla="*/ 419093 h 761988"/>
                <a:gd name="connsiteX2" fmla="*/ 171447 w 761988"/>
                <a:gd name="connsiteY2" fmla="*/ 0 h 761988"/>
                <a:gd name="connsiteX3" fmla="*/ 590541 w 761988"/>
                <a:gd name="connsiteY3" fmla="*/ 0 h 761988"/>
                <a:gd name="connsiteX4" fmla="*/ 590541 w 761988"/>
                <a:gd name="connsiteY4" fmla="*/ 419093 h 761988"/>
                <a:gd name="connsiteX5" fmla="*/ 761988 w 761988"/>
                <a:gd name="connsiteY5" fmla="*/ 419093 h 761988"/>
                <a:gd name="connsiteX6" fmla="*/ 380994 w 761988"/>
                <a:gd name="connsiteY6" fmla="*/ 761988 h 761988"/>
                <a:gd name="connsiteX7" fmla="*/ 0 w 761988"/>
                <a:gd name="connsiteY7" fmla="*/ 419093 h 76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61988" h="761988">
                  <a:moveTo>
                    <a:pt x="0" y="419093"/>
                  </a:moveTo>
                  <a:lnTo>
                    <a:pt x="171447" y="419093"/>
                  </a:lnTo>
                  <a:lnTo>
                    <a:pt x="171447" y="0"/>
                  </a:lnTo>
                  <a:lnTo>
                    <a:pt x="590541" y="0"/>
                  </a:lnTo>
                  <a:lnTo>
                    <a:pt x="590541" y="419093"/>
                  </a:lnTo>
                  <a:lnTo>
                    <a:pt x="761988" y="419093"/>
                  </a:lnTo>
                  <a:lnTo>
                    <a:pt x="380994" y="761988"/>
                  </a:lnTo>
                  <a:lnTo>
                    <a:pt x="0" y="41909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89227" tIns="17780" rIns="189227" bIns="206372" spcCol="1270" anchor="ctr"/>
            <a:lstStyle/>
            <a:p>
              <a:pPr algn="just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</p:grpSp>
      <p:sp>
        <p:nvSpPr>
          <p:cNvPr id="36870" name="Заголовок 2"/>
          <p:cNvSpPr>
            <a:spLocks/>
          </p:cNvSpPr>
          <p:nvPr/>
        </p:nvSpPr>
        <p:spPr bwMode="auto">
          <a:xfrm>
            <a:off x="0" y="1268413"/>
            <a:ext cx="91440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uk-UA" sz="20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Часткова компенсація вартості закупленого у суб’єктів насінництва насіння сільськогосподарських рослин вітчизняної селекції</a:t>
            </a:r>
            <a:br>
              <a:rPr lang="uk-UA" sz="20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</a:br>
            <a:r>
              <a:rPr lang="uk-UA" sz="2000" b="1" u="sng">
                <a:solidFill>
                  <a:srgbClr val="218559"/>
                </a:solidFill>
                <a:latin typeface="Calibri" pitchFamily="34" charset="0"/>
                <a:cs typeface="Times New Roman" pitchFamily="18" charset="0"/>
              </a:rPr>
              <a:t>80 % вартості насіння (без ПДВ), </a:t>
            </a:r>
            <a:br>
              <a:rPr lang="uk-UA" sz="2000" b="1" u="sng">
                <a:solidFill>
                  <a:srgbClr val="218559"/>
                </a:solidFill>
                <a:latin typeface="Calibri" pitchFamily="34" charset="0"/>
                <a:cs typeface="Times New Roman" pitchFamily="18" charset="0"/>
              </a:rPr>
            </a:br>
            <a:r>
              <a:rPr lang="uk-UA" sz="2000" b="1" u="sng">
                <a:solidFill>
                  <a:srgbClr val="218559"/>
                </a:solidFill>
                <a:latin typeface="Calibri" pitchFamily="34" charset="0"/>
                <a:cs typeface="Times New Roman" pitchFamily="18" charset="0"/>
              </a:rPr>
              <a:t>але не більше 30 000 гривень на одне господарство</a:t>
            </a:r>
            <a:r>
              <a:rPr lang="uk-UA" sz="2000" b="1" u="sng">
                <a:solidFill>
                  <a:srgbClr val="218559"/>
                </a:solidFill>
                <a:latin typeface="Bookman Old Style" pitchFamily="18" charset="0"/>
                <a:cs typeface="Times New Roman" pitchFamily="18" charset="0"/>
              </a:rPr>
              <a:t/>
            </a:r>
            <a:br>
              <a:rPr lang="uk-UA" sz="2000" b="1" u="sng">
                <a:solidFill>
                  <a:srgbClr val="218559"/>
                </a:solidFill>
                <a:latin typeface="Bookman Old Style" pitchFamily="18" charset="0"/>
                <a:cs typeface="Times New Roman" pitchFamily="18" charset="0"/>
              </a:rPr>
            </a:br>
            <a:endParaRPr lang="uk-UA" sz="2000" b="1" u="sng">
              <a:solidFill>
                <a:srgbClr val="21855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37901" name="TextBox 4"/>
            <p:cNvSpPr txBox="1">
              <a:spLocks noChangeArrowheads="1"/>
            </p:cNvSpPr>
            <p:nvPr/>
          </p:nvSpPr>
          <p:spPr bwMode="auto">
            <a:xfrm>
              <a:off x="5669033" y="159309"/>
              <a:ext cx="358348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37902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7890" name="Заголовок 1"/>
          <p:cNvSpPr txBox="1">
            <a:spLocks/>
          </p:cNvSpPr>
          <p:nvPr/>
        </p:nvSpPr>
        <p:spPr bwMode="auto">
          <a:xfrm>
            <a:off x="787400" y="69850"/>
            <a:ext cx="53276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000" b="1">
                <a:solidFill>
                  <a:schemeClr val="bg1"/>
                </a:solidFill>
                <a:latin typeface="Arieal"/>
              </a:rPr>
              <a:t>ЗДЕШЕВЛЕННЯ КРЕДИТІВ</a:t>
            </a:r>
          </a:p>
        </p:txBody>
      </p:sp>
      <p:pic>
        <p:nvPicPr>
          <p:cNvPr id="37891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11264"/>
          <a:stretch>
            <a:fillRect/>
          </a:stretch>
        </p:blipFill>
        <p:spPr bwMode="auto">
          <a:xfrm>
            <a:off x="65088" y="260350"/>
            <a:ext cx="6080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3675" y="1311275"/>
            <a:ext cx="7096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Box 41"/>
          <p:cNvSpPr txBox="1">
            <a:spLocks noChangeArrowheads="1"/>
          </p:cNvSpPr>
          <p:nvPr/>
        </p:nvSpPr>
        <p:spPr bwMode="auto">
          <a:xfrm>
            <a:off x="1000125" y="1357313"/>
            <a:ext cx="7993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uk-UA" sz="2000" b="1">
                <a:solidFill>
                  <a:srgbClr val="003366"/>
                </a:solidFill>
                <a:latin typeface="Calibri" pitchFamily="34" charset="0"/>
              </a:rPr>
              <a:t>мета зробити кредити доступними</a:t>
            </a:r>
            <a:r>
              <a:rPr lang="en-US" sz="2000" b="1">
                <a:solidFill>
                  <a:srgbClr val="003366"/>
                </a:solidFill>
                <a:latin typeface="Calibri" pitchFamily="34" charset="0"/>
              </a:rPr>
              <a:t> </a:t>
            </a:r>
            <a:r>
              <a:rPr lang="uk-UA" sz="2000" b="1">
                <a:solidFill>
                  <a:srgbClr val="003366"/>
                </a:solidFill>
                <a:latin typeface="Calibri" pitchFamily="34" charset="0"/>
              </a:rPr>
              <a:t>для фермера</a:t>
            </a:r>
            <a:endParaRPr lang="uk-UA" sz="2000">
              <a:solidFill>
                <a:srgbClr val="003366"/>
              </a:solidFill>
              <a:latin typeface="Calibri" pitchFamily="34" charset="0"/>
            </a:endParaRPr>
          </a:p>
        </p:txBody>
      </p:sp>
      <p:pic>
        <p:nvPicPr>
          <p:cNvPr id="49" name="Picture 8" descr="Image result for loan icon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85738" y="2136766"/>
            <a:ext cx="817298" cy="817298"/>
          </a:xfrm>
          <a:prstGeom prst="rect">
            <a:avLst/>
          </a:prstGeom>
          <a:noFill/>
          <a:extLst/>
        </p:spPr>
      </p:pic>
      <p:sp>
        <p:nvSpPr>
          <p:cNvPr id="37895" name="Прямоугольник 26"/>
          <p:cNvSpPr>
            <a:spLocks noChangeArrowheads="1"/>
          </p:cNvSpPr>
          <p:nvPr/>
        </p:nvSpPr>
        <p:spPr bwMode="auto">
          <a:xfrm>
            <a:off x="971550" y="3284538"/>
            <a:ext cx="36718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Відсоткові ставки за кредитами, залученими </a:t>
            </a:r>
            <a:r>
              <a:rPr lang="uk-UA" sz="2000" b="1" u="sng">
                <a:solidFill>
                  <a:srgbClr val="376092"/>
                </a:solidFill>
                <a:latin typeface="Calibri" pitchFamily="34" charset="0"/>
              </a:rPr>
              <a:t>до одного року</a:t>
            </a:r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 – </a:t>
            </a:r>
          </a:p>
          <a:p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сума кредиту не може перевищувати </a:t>
            </a:r>
            <a:r>
              <a:rPr lang="uk-UA" sz="2400" b="1" u="sng">
                <a:solidFill>
                  <a:srgbClr val="218559"/>
                </a:solidFill>
                <a:latin typeface="Calibri" pitchFamily="34" charset="0"/>
              </a:rPr>
              <a:t>500 000 грн</a:t>
            </a:r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 </a:t>
            </a:r>
            <a:endParaRPr lang="ru-RU" sz="2000" u="sng">
              <a:solidFill>
                <a:srgbClr val="376092"/>
              </a:solidFill>
              <a:latin typeface="Calibri" pitchFamily="34" charset="0"/>
            </a:endParaRPr>
          </a:p>
        </p:txBody>
      </p:sp>
      <p:sp>
        <p:nvSpPr>
          <p:cNvPr id="37896" name="Прямоугольник 27"/>
          <p:cNvSpPr>
            <a:spLocks noChangeArrowheads="1"/>
          </p:cNvSpPr>
          <p:nvPr/>
        </p:nvSpPr>
        <p:spPr bwMode="auto">
          <a:xfrm>
            <a:off x="4932363" y="3284538"/>
            <a:ext cx="3857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Відсоткові ставки за кредитами, залученими</a:t>
            </a:r>
            <a:r>
              <a:rPr lang="ru-RU" sz="2000" u="sng">
                <a:solidFill>
                  <a:srgbClr val="376092"/>
                </a:solidFill>
                <a:latin typeface="Calibri" pitchFamily="34" charset="0"/>
              </a:rPr>
              <a:t> </a:t>
            </a:r>
            <a:r>
              <a:rPr lang="ru-RU" sz="2000" b="1" u="sng">
                <a:solidFill>
                  <a:srgbClr val="376092"/>
                </a:solidFill>
                <a:latin typeface="Calibri" pitchFamily="34" charset="0"/>
              </a:rPr>
              <a:t>до </a:t>
            </a:r>
            <a:r>
              <a:rPr lang="uk-UA" sz="2000" b="1" u="sng">
                <a:solidFill>
                  <a:srgbClr val="376092"/>
                </a:solidFill>
                <a:latin typeface="Calibri" pitchFamily="34" charset="0"/>
              </a:rPr>
              <a:t>трьох років</a:t>
            </a:r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 – </a:t>
            </a:r>
          </a:p>
          <a:p>
            <a:r>
              <a:rPr lang="uk-UA" sz="2000" u="sng">
                <a:solidFill>
                  <a:srgbClr val="376092"/>
                </a:solidFill>
                <a:latin typeface="Calibri" pitchFamily="34" charset="0"/>
              </a:rPr>
              <a:t>сума кредиту не може перевищувати  </a:t>
            </a:r>
            <a:r>
              <a:rPr lang="uk-UA" sz="2400" b="1" u="sng">
                <a:solidFill>
                  <a:srgbClr val="218559"/>
                </a:solidFill>
                <a:latin typeface="Calibri" pitchFamily="34" charset="0"/>
              </a:rPr>
              <a:t>9 000 000</a:t>
            </a:r>
            <a:r>
              <a:rPr lang="uk-UA" sz="2400" u="sng">
                <a:solidFill>
                  <a:srgbClr val="218559"/>
                </a:solidFill>
                <a:latin typeface="Calibri" pitchFamily="34" charset="0"/>
              </a:rPr>
              <a:t> </a:t>
            </a:r>
            <a:r>
              <a:rPr lang="uk-UA" sz="2400" b="1" u="sng">
                <a:solidFill>
                  <a:srgbClr val="218559"/>
                </a:solidFill>
                <a:latin typeface="Calibri" pitchFamily="34" charset="0"/>
              </a:rPr>
              <a:t>грн</a:t>
            </a:r>
            <a:r>
              <a:rPr lang="uk-UA" sz="2400" u="sng">
                <a:solidFill>
                  <a:srgbClr val="218559"/>
                </a:solidFill>
                <a:latin typeface="Calibri" pitchFamily="34" charset="0"/>
              </a:rPr>
              <a:t>  </a:t>
            </a:r>
            <a:endParaRPr lang="ru-RU" sz="2400" u="sng">
              <a:solidFill>
                <a:srgbClr val="218559"/>
              </a:solidFill>
              <a:latin typeface="Calibri" pitchFamily="34" charset="0"/>
            </a:endParaRPr>
          </a:p>
        </p:txBody>
      </p:sp>
      <p:sp>
        <p:nvSpPr>
          <p:cNvPr id="37897" name="TextBox 19"/>
          <p:cNvSpPr txBox="1">
            <a:spLocks noChangeArrowheads="1"/>
          </p:cNvSpPr>
          <p:nvPr/>
        </p:nvSpPr>
        <p:spPr bwMode="auto">
          <a:xfrm>
            <a:off x="1042988" y="1916113"/>
            <a:ext cx="76755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218559"/>
                </a:solidFill>
                <a:latin typeface="Calibri" pitchFamily="34" charset="0"/>
              </a:rPr>
              <a:t>Компенсація: до 1,5 облікової ставки НБУ, </a:t>
            </a:r>
          </a:p>
          <a:p>
            <a:r>
              <a:rPr lang="uk-UA" sz="2400" b="1">
                <a:solidFill>
                  <a:srgbClr val="218559"/>
                </a:solidFill>
                <a:latin typeface="Calibri" pitchFamily="34" charset="0"/>
              </a:rPr>
              <a:t>але не вище розміру, передбаченого кредитним договором, зменшеним на 1 відсотковий пункт</a:t>
            </a:r>
          </a:p>
        </p:txBody>
      </p:sp>
      <p:sp>
        <p:nvSpPr>
          <p:cNvPr id="37898" name="TextBox 41"/>
          <p:cNvSpPr txBox="1">
            <a:spLocks noChangeArrowheads="1"/>
          </p:cNvSpPr>
          <p:nvPr/>
        </p:nvSpPr>
        <p:spPr bwMode="auto">
          <a:xfrm>
            <a:off x="1042988" y="5013325"/>
            <a:ext cx="2714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uk-UA" sz="2000" b="1">
                <a:solidFill>
                  <a:srgbClr val="003366"/>
                </a:solidFill>
                <a:latin typeface="Calibri" pitchFamily="34" charset="0"/>
              </a:rPr>
              <a:t>Поповнення обігових коштів</a:t>
            </a:r>
          </a:p>
        </p:txBody>
      </p:sp>
      <p:sp>
        <p:nvSpPr>
          <p:cNvPr id="37899" name="TextBox 41"/>
          <p:cNvSpPr txBox="1">
            <a:spLocks noChangeArrowheads="1"/>
          </p:cNvSpPr>
          <p:nvPr/>
        </p:nvSpPr>
        <p:spPr bwMode="auto">
          <a:xfrm>
            <a:off x="5580063" y="5013325"/>
            <a:ext cx="2714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uk-UA" sz="2000" b="1">
                <a:solidFill>
                  <a:srgbClr val="003366"/>
                </a:solidFill>
                <a:latin typeface="Calibri" pitchFamily="34" charset="0"/>
              </a:rPr>
              <a:t>Придбання основних засобів</a:t>
            </a:r>
          </a:p>
        </p:txBody>
      </p:sp>
      <p:sp>
        <p:nvSpPr>
          <p:cNvPr id="37900" name="TextBox 41"/>
          <p:cNvSpPr txBox="1">
            <a:spLocks noChangeArrowheads="1"/>
          </p:cNvSpPr>
          <p:nvPr/>
        </p:nvSpPr>
        <p:spPr bwMode="auto">
          <a:xfrm>
            <a:off x="2268538" y="5805488"/>
            <a:ext cx="4714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uk-UA" sz="2000" b="1">
                <a:solidFill>
                  <a:srgbClr val="003366"/>
                </a:solidFill>
                <a:latin typeface="Calibri" pitchFamily="34" charset="0"/>
              </a:rPr>
              <a:t>За фактом підтвердження витрат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Группа 5"/>
          <p:cNvGrpSpPr>
            <a:grpSpLocks/>
          </p:cNvGrpSpPr>
          <p:nvPr/>
        </p:nvGrpSpPr>
        <p:grpSpPr bwMode="auto">
          <a:xfrm>
            <a:off x="107950" y="1773238"/>
            <a:ext cx="8856663" cy="4464050"/>
            <a:chOff x="117698" y="2378107"/>
            <a:chExt cx="8856983" cy="4345306"/>
          </a:xfrm>
        </p:grpSpPr>
        <p:sp>
          <p:nvSpPr>
            <p:cNvPr id="7" name="Полилиния 6"/>
            <p:cNvSpPr/>
            <p:nvPr/>
          </p:nvSpPr>
          <p:spPr>
            <a:xfrm>
              <a:off x="117698" y="2378107"/>
              <a:ext cx="7085269" cy="794270"/>
            </a:xfrm>
            <a:custGeom>
              <a:avLst/>
              <a:gdLst>
                <a:gd name="connsiteX0" fmla="*/ 0 w 7085587"/>
                <a:gd name="connsiteY0" fmla="*/ 79442 h 794416"/>
                <a:gd name="connsiteX1" fmla="*/ 79442 w 7085587"/>
                <a:gd name="connsiteY1" fmla="*/ 0 h 794416"/>
                <a:gd name="connsiteX2" fmla="*/ 7006145 w 7085587"/>
                <a:gd name="connsiteY2" fmla="*/ 0 h 794416"/>
                <a:gd name="connsiteX3" fmla="*/ 7085587 w 7085587"/>
                <a:gd name="connsiteY3" fmla="*/ 79442 h 794416"/>
                <a:gd name="connsiteX4" fmla="*/ 7085587 w 7085587"/>
                <a:gd name="connsiteY4" fmla="*/ 714974 h 794416"/>
                <a:gd name="connsiteX5" fmla="*/ 7006145 w 7085587"/>
                <a:gd name="connsiteY5" fmla="*/ 794416 h 794416"/>
                <a:gd name="connsiteX6" fmla="*/ 79442 w 7085587"/>
                <a:gd name="connsiteY6" fmla="*/ 794416 h 794416"/>
                <a:gd name="connsiteX7" fmla="*/ 0 w 7085587"/>
                <a:gd name="connsiteY7" fmla="*/ 714974 h 794416"/>
                <a:gd name="connsiteX8" fmla="*/ 0 w 7085587"/>
                <a:gd name="connsiteY8" fmla="*/ 79442 h 79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5587" h="794416">
                  <a:moveTo>
                    <a:pt x="0" y="79442"/>
                  </a:moveTo>
                  <a:cubicBezTo>
                    <a:pt x="0" y="35567"/>
                    <a:pt x="35567" y="0"/>
                    <a:pt x="79442" y="0"/>
                  </a:cubicBezTo>
                  <a:lnTo>
                    <a:pt x="7006145" y="0"/>
                  </a:lnTo>
                  <a:cubicBezTo>
                    <a:pt x="7050020" y="0"/>
                    <a:pt x="7085587" y="35567"/>
                    <a:pt x="7085587" y="79442"/>
                  </a:cubicBezTo>
                  <a:lnTo>
                    <a:pt x="7085587" y="714974"/>
                  </a:lnTo>
                  <a:cubicBezTo>
                    <a:pt x="7085587" y="758849"/>
                    <a:pt x="7050020" y="794416"/>
                    <a:pt x="7006145" y="794416"/>
                  </a:cubicBezTo>
                  <a:lnTo>
                    <a:pt x="79442" y="794416"/>
                  </a:lnTo>
                  <a:cubicBezTo>
                    <a:pt x="35567" y="794416"/>
                    <a:pt x="0" y="758849"/>
                    <a:pt x="0" y="714974"/>
                  </a:cubicBezTo>
                  <a:lnTo>
                    <a:pt x="0" y="7944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6608" tIns="76608" rIns="1183302" bIns="76608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 dirty="0">
                  <a:solidFill>
                    <a:schemeClr val="tx1"/>
                  </a:solidFill>
                  <a:latin typeface="Bookman Old Style" panose="02050604050505020204" pitchFamily="18" charset="0"/>
                </a:rPr>
                <a:t>укласти з державним банком кредитний договір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11444" y="3561786"/>
              <a:ext cx="7085269" cy="794270"/>
            </a:xfrm>
            <a:custGeom>
              <a:avLst/>
              <a:gdLst>
                <a:gd name="connsiteX0" fmla="*/ 0 w 7085587"/>
                <a:gd name="connsiteY0" fmla="*/ 79442 h 794416"/>
                <a:gd name="connsiteX1" fmla="*/ 79442 w 7085587"/>
                <a:gd name="connsiteY1" fmla="*/ 0 h 794416"/>
                <a:gd name="connsiteX2" fmla="*/ 7006145 w 7085587"/>
                <a:gd name="connsiteY2" fmla="*/ 0 h 794416"/>
                <a:gd name="connsiteX3" fmla="*/ 7085587 w 7085587"/>
                <a:gd name="connsiteY3" fmla="*/ 79442 h 794416"/>
                <a:gd name="connsiteX4" fmla="*/ 7085587 w 7085587"/>
                <a:gd name="connsiteY4" fmla="*/ 714974 h 794416"/>
                <a:gd name="connsiteX5" fmla="*/ 7006145 w 7085587"/>
                <a:gd name="connsiteY5" fmla="*/ 794416 h 794416"/>
                <a:gd name="connsiteX6" fmla="*/ 79442 w 7085587"/>
                <a:gd name="connsiteY6" fmla="*/ 794416 h 794416"/>
                <a:gd name="connsiteX7" fmla="*/ 0 w 7085587"/>
                <a:gd name="connsiteY7" fmla="*/ 714974 h 794416"/>
                <a:gd name="connsiteX8" fmla="*/ 0 w 7085587"/>
                <a:gd name="connsiteY8" fmla="*/ 79442 h 79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5587" h="794416">
                  <a:moveTo>
                    <a:pt x="0" y="79442"/>
                  </a:moveTo>
                  <a:cubicBezTo>
                    <a:pt x="0" y="35567"/>
                    <a:pt x="35567" y="0"/>
                    <a:pt x="79442" y="0"/>
                  </a:cubicBezTo>
                  <a:lnTo>
                    <a:pt x="7006145" y="0"/>
                  </a:lnTo>
                  <a:cubicBezTo>
                    <a:pt x="7050020" y="0"/>
                    <a:pt x="7085587" y="35567"/>
                    <a:pt x="7085587" y="79442"/>
                  </a:cubicBezTo>
                  <a:lnTo>
                    <a:pt x="7085587" y="714974"/>
                  </a:lnTo>
                  <a:cubicBezTo>
                    <a:pt x="7085587" y="758849"/>
                    <a:pt x="7050020" y="794416"/>
                    <a:pt x="7006145" y="794416"/>
                  </a:cubicBezTo>
                  <a:lnTo>
                    <a:pt x="79442" y="794416"/>
                  </a:lnTo>
                  <a:cubicBezTo>
                    <a:pt x="35567" y="794416"/>
                    <a:pt x="0" y="758849"/>
                    <a:pt x="0" y="714974"/>
                  </a:cubicBezTo>
                  <a:lnTo>
                    <a:pt x="0" y="7944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3311292"/>
                <a:satOff val="13270"/>
                <a:lumOff val="2876"/>
                <a:alphaOff val="0"/>
              </a:schemeClr>
            </a:fillRef>
            <a:effectRef idx="2">
              <a:schemeClr val="accent5">
                <a:hueOff val="-3311292"/>
                <a:satOff val="13270"/>
                <a:lumOff val="2876"/>
                <a:alphaOff val="0"/>
              </a:schemeClr>
            </a:effectRef>
            <a:fontRef idx="minor">
              <a:schemeClr val="lt1"/>
            </a:fontRef>
          </p:style>
          <p:txBody>
            <a:bodyPr lIns="76608" tIns="76608" rIns="1321023" bIns="76608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schemeClr val="tx1"/>
                  </a:solidFill>
                  <a:latin typeface="Bookman Old Style" panose="02050604050505020204" pitchFamily="18" charset="0"/>
                  <a:cs typeface="Times New Roman" pitchFamily="18" charset="0"/>
                </a:rPr>
                <a:t>подати до державного банку заявку та 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 dirty="0">
                  <a:solidFill>
                    <a:schemeClr val="tx1"/>
                  </a:solidFill>
                  <a:latin typeface="Bookman Old Style" panose="02050604050505020204" pitchFamily="18" charset="0"/>
                  <a:cs typeface="Times New Roman" pitchFamily="18" charset="0"/>
                </a:rPr>
                <a:t>підтвердні документи</a:t>
              </a: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295666" y="4745464"/>
              <a:ext cx="7085269" cy="794270"/>
            </a:xfrm>
            <a:custGeom>
              <a:avLst/>
              <a:gdLst>
                <a:gd name="connsiteX0" fmla="*/ 0 w 7085587"/>
                <a:gd name="connsiteY0" fmla="*/ 79442 h 794416"/>
                <a:gd name="connsiteX1" fmla="*/ 79442 w 7085587"/>
                <a:gd name="connsiteY1" fmla="*/ 0 h 794416"/>
                <a:gd name="connsiteX2" fmla="*/ 7006145 w 7085587"/>
                <a:gd name="connsiteY2" fmla="*/ 0 h 794416"/>
                <a:gd name="connsiteX3" fmla="*/ 7085587 w 7085587"/>
                <a:gd name="connsiteY3" fmla="*/ 79442 h 794416"/>
                <a:gd name="connsiteX4" fmla="*/ 7085587 w 7085587"/>
                <a:gd name="connsiteY4" fmla="*/ 714974 h 794416"/>
                <a:gd name="connsiteX5" fmla="*/ 7006145 w 7085587"/>
                <a:gd name="connsiteY5" fmla="*/ 794416 h 794416"/>
                <a:gd name="connsiteX6" fmla="*/ 79442 w 7085587"/>
                <a:gd name="connsiteY6" fmla="*/ 794416 h 794416"/>
                <a:gd name="connsiteX7" fmla="*/ 0 w 7085587"/>
                <a:gd name="connsiteY7" fmla="*/ 714974 h 794416"/>
                <a:gd name="connsiteX8" fmla="*/ 0 w 7085587"/>
                <a:gd name="connsiteY8" fmla="*/ 79442 h 79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5587" h="794416">
                  <a:moveTo>
                    <a:pt x="0" y="79442"/>
                  </a:moveTo>
                  <a:cubicBezTo>
                    <a:pt x="0" y="35567"/>
                    <a:pt x="35567" y="0"/>
                    <a:pt x="79442" y="0"/>
                  </a:cubicBezTo>
                  <a:lnTo>
                    <a:pt x="7006145" y="0"/>
                  </a:lnTo>
                  <a:cubicBezTo>
                    <a:pt x="7050020" y="0"/>
                    <a:pt x="7085587" y="35567"/>
                    <a:pt x="7085587" y="79442"/>
                  </a:cubicBezTo>
                  <a:lnTo>
                    <a:pt x="7085587" y="714974"/>
                  </a:lnTo>
                  <a:cubicBezTo>
                    <a:pt x="7085587" y="758849"/>
                    <a:pt x="7050020" y="794416"/>
                    <a:pt x="7006145" y="794416"/>
                  </a:cubicBezTo>
                  <a:lnTo>
                    <a:pt x="79442" y="794416"/>
                  </a:lnTo>
                  <a:cubicBezTo>
                    <a:pt x="35567" y="794416"/>
                    <a:pt x="0" y="758849"/>
                    <a:pt x="0" y="714974"/>
                  </a:cubicBezTo>
                  <a:lnTo>
                    <a:pt x="0" y="7944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6622584"/>
                <a:satOff val="26541"/>
                <a:lumOff val="5752"/>
                <a:alphaOff val="0"/>
              </a:schemeClr>
            </a:fillRef>
            <a:effectRef idx="2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  <p:txBody>
            <a:bodyPr lIns="76608" tIns="76608" rIns="1312166" bIns="76608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b="1">
                <a:solidFill>
                  <a:schemeClr val="tx1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889412" y="5929143"/>
              <a:ext cx="7085269" cy="794270"/>
            </a:xfrm>
            <a:custGeom>
              <a:avLst/>
              <a:gdLst>
                <a:gd name="connsiteX0" fmla="*/ 0 w 7085587"/>
                <a:gd name="connsiteY0" fmla="*/ 79442 h 794416"/>
                <a:gd name="connsiteX1" fmla="*/ 79442 w 7085587"/>
                <a:gd name="connsiteY1" fmla="*/ 0 h 794416"/>
                <a:gd name="connsiteX2" fmla="*/ 7006145 w 7085587"/>
                <a:gd name="connsiteY2" fmla="*/ 0 h 794416"/>
                <a:gd name="connsiteX3" fmla="*/ 7085587 w 7085587"/>
                <a:gd name="connsiteY3" fmla="*/ 79442 h 794416"/>
                <a:gd name="connsiteX4" fmla="*/ 7085587 w 7085587"/>
                <a:gd name="connsiteY4" fmla="*/ 714974 h 794416"/>
                <a:gd name="connsiteX5" fmla="*/ 7006145 w 7085587"/>
                <a:gd name="connsiteY5" fmla="*/ 794416 h 794416"/>
                <a:gd name="connsiteX6" fmla="*/ 79442 w 7085587"/>
                <a:gd name="connsiteY6" fmla="*/ 794416 h 794416"/>
                <a:gd name="connsiteX7" fmla="*/ 0 w 7085587"/>
                <a:gd name="connsiteY7" fmla="*/ 714974 h 794416"/>
                <a:gd name="connsiteX8" fmla="*/ 0 w 7085587"/>
                <a:gd name="connsiteY8" fmla="*/ 79442 h 79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85587" h="794416">
                  <a:moveTo>
                    <a:pt x="0" y="79442"/>
                  </a:moveTo>
                  <a:cubicBezTo>
                    <a:pt x="0" y="35567"/>
                    <a:pt x="35567" y="0"/>
                    <a:pt x="79442" y="0"/>
                  </a:cubicBezTo>
                  <a:lnTo>
                    <a:pt x="7006145" y="0"/>
                  </a:lnTo>
                  <a:cubicBezTo>
                    <a:pt x="7050020" y="0"/>
                    <a:pt x="7085587" y="35567"/>
                    <a:pt x="7085587" y="79442"/>
                  </a:cubicBezTo>
                  <a:lnTo>
                    <a:pt x="7085587" y="714974"/>
                  </a:lnTo>
                  <a:cubicBezTo>
                    <a:pt x="7085587" y="758849"/>
                    <a:pt x="7050020" y="794416"/>
                    <a:pt x="7006145" y="794416"/>
                  </a:cubicBezTo>
                  <a:lnTo>
                    <a:pt x="79442" y="794416"/>
                  </a:lnTo>
                  <a:cubicBezTo>
                    <a:pt x="35567" y="794416"/>
                    <a:pt x="0" y="758849"/>
                    <a:pt x="0" y="714974"/>
                  </a:cubicBezTo>
                  <a:lnTo>
                    <a:pt x="0" y="79442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lIns="76608" tIns="76608" rIns="1321023" bIns="76608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 dirty="0">
                  <a:solidFill>
                    <a:schemeClr val="tx1"/>
                  </a:solidFill>
                  <a:latin typeface="Bookman Old Style" panose="02050604050505020204" pitchFamily="18" charset="0"/>
                  <a:cs typeface="Times New Roman" pitchFamily="18" charset="0"/>
                </a:rPr>
                <a:t>щомісячно сплачувати відсотки та отримувати компенсацію на поточний рахунок за кредитним договором 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552068" y="3041028"/>
              <a:ext cx="650899" cy="652105"/>
            </a:xfrm>
            <a:custGeom>
              <a:avLst/>
              <a:gdLst>
                <a:gd name="connsiteX0" fmla="*/ 0 w 650996"/>
                <a:gd name="connsiteY0" fmla="*/ 358048 h 650996"/>
                <a:gd name="connsiteX1" fmla="*/ 146474 w 650996"/>
                <a:gd name="connsiteY1" fmla="*/ 358048 h 650996"/>
                <a:gd name="connsiteX2" fmla="*/ 146474 w 650996"/>
                <a:gd name="connsiteY2" fmla="*/ 0 h 650996"/>
                <a:gd name="connsiteX3" fmla="*/ 504522 w 650996"/>
                <a:gd name="connsiteY3" fmla="*/ 0 h 650996"/>
                <a:gd name="connsiteX4" fmla="*/ 504522 w 650996"/>
                <a:gd name="connsiteY4" fmla="*/ 358048 h 650996"/>
                <a:gd name="connsiteX5" fmla="*/ 650996 w 650996"/>
                <a:gd name="connsiteY5" fmla="*/ 358048 h 650996"/>
                <a:gd name="connsiteX6" fmla="*/ 325498 w 650996"/>
                <a:gd name="connsiteY6" fmla="*/ 650996 h 650996"/>
                <a:gd name="connsiteX7" fmla="*/ 0 w 650996"/>
                <a:gd name="connsiteY7" fmla="*/ 358048 h 65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0996" h="650996">
                  <a:moveTo>
                    <a:pt x="0" y="358048"/>
                  </a:moveTo>
                  <a:lnTo>
                    <a:pt x="146474" y="358048"/>
                  </a:lnTo>
                  <a:lnTo>
                    <a:pt x="146474" y="0"/>
                  </a:lnTo>
                  <a:lnTo>
                    <a:pt x="504522" y="0"/>
                  </a:lnTo>
                  <a:lnTo>
                    <a:pt x="504522" y="358048"/>
                  </a:lnTo>
                  <a:lnTo>
                    <a:pt x="650996" y="358048"/>
                  </a:lnTo>
                  <a:lnTo>
                    <a:pt x="325498" y="650996"/>
                  </a:lnTo>
                  <a:lnTo>
                    <a:pt x="0" y="358048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83304" tIns="36830" rIns="183304" bIns="197952" spcCol="1270" anchor="ctr"/>
            <a:lstStyle/>
            <a:p>
              <a:pPr algn="ctr" defTabSz="1289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>
                <a:latin typeface="Bookman Old Style" panose="02050604050505020204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145815" y="4224707"/>
              <a:ext cx="650899" cy="652105"/>
            </a:xfrm>
            <a:custGeom>
              <a:avLst/>
              <a:gdLst>
                <a:gd name="connsiteX0" fmla="*/ 0 w 650996"/>
                <a:gd name="connsiteY0" fmla="*/ 358048 h 650996"/>
                <a:gd name="connsiteX1" fmla="*/ 146474 w 650996"/>
                <a:gd name="connsiteY1" fmla="*/ 358048 h 650996"/>
                <a:gd name="connsiteX2" fmla="*/ 146474 w 650996"/>
                <a:gd name="connsiteY2" fmla="*/ 0 h 650996"/>
                <a:gd name="connsiteX3" fmla="*/ 504522 w 650996"/>
                <a:gd name="connsiteY3" fmla="*/ 0 h 650996"/>
                <a:gd name="connsiteX4" fmla="*/ 504522 w 650996"/>
                <a:gd name="connsiteY4" fmla="*/ 358048 h 650996"/>
                <a:gd name="connsiteX5" fmla="*/ 650996 w 650996"/>
                <a:gd name="connsiteY5" fmla="*/ 358048 h 650996"/>
                <a:gd name="connsiteX6" fmla="*/ 325498 w 650996"/>
                <a:gd name="connsiteY6" fmla="*/ 650996 h 650996"/>
                <a:gd name="connsiteX7" fmla="*/ 0 w 650996"/>
                <a:gd name="connsiteY7" fmla="*/ 358048 h 65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0996" h="650996">
                  <a:moveTo>
                    <a:pt x="0" y="358048"/>
                  </a:moveTo>
                  <a:lnTo>
                    <a:pt x="146474" y="358048"/>
                  </a:lnTo>
                  <a:lnTo>
                    <a:pt x="146474" y="0"/>
                  </a:lnTo>
                  <a:lnTo>
                    <a:pt x="504522" y="0"/>
                  </a:lnTo>
                  <a:lnTo>
                    <a:pt x="504522" y="358048"/>
                  </a:lnTo>
                  <a:lnTo>
                    <a:pt x="650996" y="358048"/>
                  </a:lnTo>
                  <a:lnTo>
                    <a:pt x="325498" y="650996"/>
                  </a:lnTo>
                  <a:lnTo>
                    <a:pt x="0" y="358048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5370241"/>
                <a:satOff val="24126"/>
                <a:lumOff val="165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83304" tIns="36830" rIns="183304" bIns="197952" spcCol="1270" anchor="ctr"/>
            <a:lstStyle/>
            <a:p>
              <a:pPr algn="ctr" defTabSz="1289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>
                <a:latin typeface="Bookman Old Style" panose="02050604050505020204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7730036" y="5408386"/>
              <a:ext cx="650899" cy="652105"/>
            </a:xfrm>
            <a:custGeom>
              <a:avLst/>
              <a:gdLst>
                <a:gd name="connsiteX0" fmla="*/ 0 w 650996"/>
                <a:gd name="connsiteY0" fmla="*/ 358048 h 650996"/>
                <a:gd name="connsiteX1" fmla="*/ 146474 w 650996"/>
                <a:gd name="connsiteY1" fmla="*/ 358048 h 650996"/>
                <a:gd name="connsiteX2" fmla="*/ 146474 w 650996"/>
                <a:gd name="connsiteY2" fmla="*/ 0 h 650996"/>
                <a:gd name="connsiteX3" fmla="*/ 504522 w 650996"/>
                <a:gd name="connsiteY3" fmla="*/ 0 h 650996"/>
                <a:gd name="connsiteX4" fmla="*/ 504522 w 650996"/>
                <a:gd name="connsiteY4" fmla="*/ 358048 h 650996"/>
                <a:gd name="connsiteX5" fmla="*/ 650996 w 650996"/>
                <a:gd name="connsiteY5" fmla="*/ 358048 h 650996"/>
                <a:gd name="connsiteX6" fmla="*/ 325498 w 650996"/>
                <a:gd name="connsiteY6" fmla="*/ 650996 h 650996"/>
                <a:gd name="connsiteX7" fmla="*/ 0 w 650996"/>
                <a:gd name="connsiteY7" fmla="*/ 358048 h 6509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0996" h="650996">
                  <a:moveTo>
                    <a:pt x="0" y="358048"/>
                  </a:moveTo>
                  <a:lnTo>
                    <a:pt x="146474" y="358048"/>
                  </a:lnTo>
                  <a:lnTo>
                    <a:pt x="146474" y="0"/>
                  </a:lnTo>
                  <a:lnTo>
                    <a:pt x="504522" y="0"/>
                  </a:lnTo>
                  <a:lnTo>
                    <a:pt x="504522" y="358048"/>
                  </a:lnTo>
                  <a:lnTo>
                    <a:pt x="650996" y="358048"/>
                  </a:lnTo>
                  <a:lnTo>
                    <a:pt x="325498" y="650996"/>
                  </a:lnTo>
                  <a:lnTo>
                    <a:pt x="0" y="358048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83304" tIns="36830" rIns="183304" bIns="197952" spcCol="1270" anchor="ctr"/>
            <a:lstStyle/>
            <a:p>
              <a:pPr algn="ctr" defTabSz="12890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>
                <a:latin typeface="Bookman Old Style" panose="02050604050505020204" pitchFamily="18" charset="0"/>
              </a:endParaRPr>
            </a:p>
          </p:txBody>
        </p:sp>
      </p:grpSp>
      <p:grpSp>
        <p:nvGrpSpPr>
          <p:cNvPr id="38914" name="Группа 3"/>
          <p:cNvGrpSpPr>
            <a:grpSpLocks/>
          </p:cNvGrpSpPr>
          <p:nvPr/>
        </p:nvGrpSpPr>
        <p:grpSpPr bwMode="auto">
          <a:xfrm>
            <a:off x="5111750" y="307975"/>
            <a:ext cx="4032250" cy="611188"/>
            <a:chOff x="5220072" y="116632"/>
            <a:chExt cx="4032448" cy="612000"/>
          </a:xfrm>
        </p:grpSpPr>
        <p:sp>
          <p:nvSpPr>
            <p:cNvPr id="38917" name="TextBox 4"/>
            <p:cNvSpPr txBox="1">
              <a:spLocks noChangeArrowheads="1"/>
            </p:cNvSpPr>
            <p:nvPr/>
          </p:nvSpPr>
          <p:spPr bwMode="auto">
            <a:xfrm>
              <a:off x="5669357" y="159551"/>
              <a:ext cx="3583163" cy="48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38918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915" name="Заголовок 1"/>
          <p:cNvSpPr txBox="1">
            <a:spLocks/>
          </p:cNvSpPr>
          <p:nvPr/>
        </p:nvSpPr>
        <p:spPr bwMode="auto">
          <a:xfrm>
            <a:off x="390525" y="188913"/>
            <a:ext cx="532765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uk-UA" sz="2000" b="1">
                <a:solidFill>
                  <a:schemeClr val="bg1"/>
                </a:solidFill>
                <a:latin typeface="Arieal"/>
              </a:rPr>
              <a:t>ЗДЕШЕВЛЕННЯ КРЕДИТІВ</a:t>
            </a:r>
          </a:p>
        </p:txBody>
      </p:sp>
      <p:sp>
        <p:nvSpPr>
          <p:cNvPr id="38916" name="Rectangle 14"/>
          <p:cNvSpPr>
            <a:spLocks noChangeArrowheads="1"/>
          </p:cNvSpPr>
          <p:nvPr/>
        </p:nvSpPr>
        <p:spPr bwMode="auto">
          <a:xfrm>
            <a:off x="3276600" y="4411663"/>
            <a:ext cx="191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400" b="1">
                <a:latin typeface="Bookman Old Style" pitchFamily="18" charset="0"/>
              </a:rPr>
              <a:t>отримати кредит</a:t>
            </a:r>
            <a:endParaRPr lang="ru-RU" sz="1400" b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Группа 3"/>
          <p:cNvGrpSpPr>
            <a:grpSpLocks/>
          </p:cNvGrpSpPr>
          <p:nvPr/>
        </p:nvGrpSpPr>
        <p:grpSpPr bwMode="auto">
          <a:xfrm>
            <a:off x="5508625" y="188913"/>
            <a:ext cx="4032250" cy="611187"/>
            <a:chOff x="5220072" y="116632"/>
            <a:chExt cx="4032448" cy="612000"/>
          </a:xfrm>
        </p:grpSpPr>
        <p:sp>
          <p:nvSpPr>
            <p:cNvPr id="39968" name="TextBox 4"/>
            <p:cNvSpPr txBox="1">
              <a:spLocks noChangeArrowheads="1"/>
            </p:cNvSpPr>
            <p:nvPr/>
          </p:nvSpPr>
          <p:spPr bwMode="auto">
            <a:xfrm>
              <a:off x="5669357" y="159551"/>
              <a:ext cx="3583163" cy="48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39969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9938" name="Рисунок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 b="11264"/>
          <a:stretch>
            <a:fillRect/>
          </a:stretch>
        </p:blipFill>
        <p:spPr bwMode="auto">
          <a:xfrm>
            <a:off x="65088" y="260350"/>
            <a:ext cx="6080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Прямоугольник 15"/>
          <p:cNvSpPr>
            <a:spLocks noChangeArrowheads="1"/>
          </p:cNvSpPr>
          <p:nvPr/>
        </p:nvSpPr>
        <p:spPr bwMode="auto">
          <a:xfrm>
            <a:off x="857250" y="214313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bg1"/>
                </a:solidFill>
                <a:latin typeface="Arieal"/>
              </a:rPr>
              <a:t>КОМПЕНСАЦІЯ  ВАРТОСТІ</a:t>
            </a:r>
          </a:p>
          <a:p>
            <a:r>
              <a:rPr lang="uk-UA" sz="2400" b="1">
                <a:solidFill>
                  <a:schemeClr val="bg1"/>
                </a:solidFill>
                <a:latin typeface="Arieal"/>
              </a:rPr>
              <a:t>за с/г дорадчі послуги</a:t>
            </a:r>
          </a:p>
        </p:txBody>
      </p:sp>
      <p:sp>
        <p:nvSpPr>
          <p:cNvPr id="39940" name="TextBox 24"/>
          <p:cNvSpPr txBox="1">
            <a:spLocks noChangeArrowheads="1"/>
          </p:cNvSpPr>
          <p:nvPr/>
        </p:nvSpPr>
        <p:spPr bwMode="auto">
          <a:xfrm>
            <a:off x="1357313" y="1268413"/>
            <a:ext cx="77866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376092"/>
                </a:solidFill>
                <a:latin typeface="Calibri" pitchFamily="34" charset="0"/>
              </a:rPr>
              <a:t>Часткова компенсація сільськогосподарським дорадчим службам, пов’язаних з наданням дорадчих послуг</a:t>
            </a:r>
            <a:br>
              <a:rPr lang="uk-UA" sz="2800" b="1">
                <a:solidFill>
                  <a:srgbClr val="376092"/>
                </a:solidFill>
                <a:latin typeface="Calibri" pitchFamily="34" charset="0"/>
              </a:rPr>
            </a:br>
            <a:r>
              <a:rPr lang="uk-UA" sz="2800" b="1">
                <a:solidFill>
                  <a:srgbClr val="218559"/>
                </a:solidFill>
                <a:latin typeface="Calibri" pitchFamily="34" charset="0"/>
              </a:rPr>
              <a:t>90 відсотків вартості (без ПДВ), </a:t>
            </a:r>
          </a:p>
          <a:p>
            <a:pPr algn="ctr"/>
            <a:r>
              <a:rPr lang="uk-UA" sz="2800" b="1">
                <a:solidFill>
                  <a:srgbClr val="218559"/>
                </a:solidFill>
                <a:latin typeface="Calibri" pitchFamily="34" charset="0"/>
              </a:rPr>
              <a:t>але не більше ніж 10 000 гривень</a:t>
            </a:r>
          </a:p>
          <a:p>
            <a:endParaRPr lang="uk-UA" sz="2400" b="1">
              <a:solidFill>
                <a:srgbClr val="376092"/>
              </a:solidFill>
              <a:latin typeface="Calibri" pitchFamily="34" charset="0"/>
            </a:endParaRPr>
          </a:p>
        </p:txBody>
      </p:sp>
      <p:pic>
        <p:nvPicPr>
          <p:cNvPr id="19" name="Picture 8" descr="Image result for loan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547656" y="2211397"/>
            <a:ext cx="928695" cy="928698"/>
          </a:xfrm>
          <a:prstGeom prst="rect">
            <a:avLst/>
          </a:prstGeom>
          <a:noFill/>
          <a:extLst/>
        </p:spPr>
      </p:pic>
      <p:sp>
        <p:nvSpPr>
          <p:cNvPr id="39942" name="Заголовок 2"/>
          <p:cNvSpPr>
            <a:spLocks/>
          </p:cNvSpPr>
          <p:nvPr/>
        </p:nvSpPr>
        <p:spPr bwMode="auto">
          <a:xfrm>
            <a:off x="323850" y="2565400"/>
            <a:ext cx="9144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000" b="1">
              <a:solidFill>
                <a:srgbClr val="218559"/>
              </a:solidFill>
              <a:latin typeface="Calibri" pitchFamily="34" charset="0"/>
            </a:endParaRPr>
          </a:p>
        </p:txBody>
      </p:sp>
      <p:sp>
        <p:nvSpPr>
          <p:cNvPr id="39943" name="TextBox 99"/>
          <p:cNvSpPr txBox="1">
            <a:spLocks noChangeArrowheads="1"/>
          </p:cNvSpPr>
          <p:nvPr/>
        </p:nvSpPr>
        <p:spPr bwMode="auto">
          <a:xfrm>
            <a:off x="1116013" y="3644900"/>
            <a:ext cx="777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solidFill>
                  <a:schemeClr val="tx2"/>
                </a:solidFill>
                <a:latin typeface="Calibri" pitchFamily="34" charset="0"/>
                <a:cs typeface="Arial" charset="0"/>
              </a:rPr>
              <a:t>Надання дорадчих послуг здійснюється за напрямами:</a:t>
            </a:r>
            <a:r>
              <a:rPr lang="uk-UA" sz="2000" b="1">
                <a:solidFill>
                  <a:srgbClr val="376092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grpSp>
        <p:nvGrpSpPr>
          <p:cNvPr id="39944" name="Группа 25"/>
          <p:cNvGrpSpPr>
            <a:grpSpLocks noChangeAspect="1"/>
          </p:cNvGrpSpPr>
          <p:nvPr/>
        </p:nvGrpSpPr>
        <p:grpSpPr bwMode="auto">
          <a:xfrm>
            <a:off x="971550" y="5373688"/>
            <a:ext cx="488950" cy="431800"/>
            <a:chOff x="245658" y="2438880"/>
            <a:chExt cx="996726" cy="882120"/>
          </a:xfrm>
        </p:grpSpPr>
        <p:sp>
          <p:nvSpPr>
            <p:cNvPr id="28" name="Овал 27"/>
            <p:cNvSpPr/>
            <p:nvPr/>
          </p:nvSpPr>
          <p:spPr>
            <a:xfrm>
              <a:off x="245658" y="2494011"/>
              <a:ext cx="828448" cy="826989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pic>
          <p:nvPicPr>
            <p:cNvPr id="39967" name="Рисунок 34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384" y="2438880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45" name="TextBox 35"/>
          <p:cNvSpPr txBox="1">
            <a:spLocks noChangeArrowheads="1"/>
          </p:cNvSpPr>
          <p:nvPr/>
        </p:nvSpPr>
        <p:spPr bwMode="auto">
          <a:xfrm>
            <a:off x="1692275" y="5373688"/>
            <a:ext cx="170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solidFill>
                  <a:srgbClr val="003366"/>
                </a:solidFill>
                <a:latin typeface="Arieal"/>
              </a:rPr>
              <a:t>агрономія</a:t>
            </a:r>
          </a:p>
        </p:txBody>
      </p:sp>
      <p:grpSp>
        <p:nvGrpSpPr>
          <p:cNvPr id="39946" name="Группа 36"/>
          <p:cNvGrpSpPr>
            <a:grpSpLocks noChangeAspect="1"/>
          </p:cNvGrpSpPr>
          <p:nvPr/>
        </p:nvGrpSpPr>
        <p:grpSpPr bwMode="auto">
          <a:xfrm>
            <a:off x="5148263" y="4292600"/>
            <a:ext cx="488950" cy="431800"/>
            <a:chOff x="245658" y="2438880"/>
            <a:chExt cx="996726" cy="882120"/>
          </a:xfrm>
        </p:grpSpPr>
        <p:sp>
          <p:nvSpPr>
            <p:cNvPr id="40" name="Овал 39"/>
            <p:cNvSpPr/>
            <p:nvPr/>
          </p:nvSpPr>
          <p:spPr>
            <a:xfrm>
              <a:off x="245658" y="2494014"/>
              <a:ext cx="828448" cy="826986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pic>
          <p:nvPicPr>
            <p:cNvPr id="39965" name="Рисунок 40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384" y="2438880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47" name="TextBox 41"/>
          <p:cNvSpPr txBox="1">
            <a:spLocks noChangeArrowheads="1"/>
          </p:cNvSpPr>
          <p:nvPr/>
        </p:nvSpPr>
        <p:spPr bwMode="auto">
          <a:xfrm>
            <a:off x="1619250" y="4797425"/>
            <a:ext cx="170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solidFill>
                  <a:srgbClr val="003366"/>
                </a:solidFill>
                <a:latin typeface="Arieal"/>
              </a:rPr>
              <a:t>ветеринарія</a:t>
            </a:r>
          </a:p>
        </p:txBody>
      </p:sp>
      <p:grpSp>
        <p:nvGrpSpPr>
          <p:cNvPr id="39948" name="Группа 42"/>
          <p:cNvGrpSpPr>
            <a:grpSpLocks noChangeAspect="1"/>
          </p:cNvGrpSpPr>
          <p:nvPr/>
        </p:nvGrpSpPr>
        <p:grpSpPr bwMode="auto">
          <a:xfrm>
            <a:off x="5148263" y="4797425"/>
            <a:ext cx="487362" cy="433388"/>
            <a:chOff x="245658" y="2438880"/>
            <a:chExt cx="996726" cy="882120"/>
          </a:xfrm>
        </p:grpSpPr>
        <p:sp>
          <p:nvSpPr>
            <p:cNvPr id="44" name="Овал 43"/>
            <p:cNvSpPr/>
            <p:nvPr/>
          </p:nvSpPr>
          <p:spPr>
            <a:xfrm>
              <a:off x="245658" y="2493812"/>
              <a:ext cx="827899" cy="827188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pic>
          <p:nvPicPr>
            <p:cNvPr id="39963" name="Рисунок 44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384" y="2438880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49" name="TextBox 45"/>
          <p:cNvSpPr txBox="1">
            <a:spLocks noChangeArrowheads="1"/>
          </p:cNvSpPr>
          <p:nvPr/>
        </p:nvSpPr>
        <p:spPr bwMode="auto">
          <a:xfrm>
            <a:off x="1619250" y="4221163"/>
            <a:ext cx="1381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solidFill>
                  <a:srgbClr val="003366"/>
                </a:solidFill>
                <a:latin typeface="Arieal"/>
              </a:rPr>
              <a:t>зоотехнія</a:t>
            </a:r>
          </a:p>
        </p:txBody>
      </p:sp>
      <p:grpSp>
        <p:nvGrpSpPr>
          <p:cNvPr id="39950" name="Группа 46"/>
          <p:cNvGrpSpPr>
            <a:grpSpLocks noChangeAspect="1"/>
          </p:cNvGrpSpPr>
          <p:nvPr/>
        </p:nvGrpSpPr>
        <p:grpSpPr bwMode="auto">
          <a:xfrm>
            <a:off x="5148263" y="5300663"/>
            <a:ext cx="488950" cy="431800"/>
            <a:chOff x="245658" y="2438880"/>
            <a:chExt cx="996726" cy="882120"/>
          </a:xfrm>
        </p:grpSpPr>
        <p:sp>
          <p:nvSpPr>
            <p:cNvPr id="48" name="Овал 47"/>
            <p:cNvSpPr/>
            <p:nvPr/>
          </p:nvSpPr>
          <p:spPr>
            <a:xfrm>
              <a:off x="245658" y="2494011"/>
              <a:ext cx="828448" cy="826989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pic>
          <p:nvPicPr>
            <p:cNvPr id="39961" name="Рисунок 48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384" y="2438880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51" name="TextBox 49"/>
          <p:cNvSpPr txBox="1">
            <a:spLocks noChangeArrowheads="1"/>
          </p:cNvSpPr>
          <p:nvPr/>
        </p:nvSpPr>
        <p:spPr bwMode="auto">
          <a:xfrm>
            <a:off x="5724525" y="5373688"/>
            <a:ext cx="2820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solidFill>
                  <a:srgbClr val="003366"/>
                </a:solidFill>
                <a:latin typeface="Arieal"/>
              </a:rPr>
              <a:t>бухгалтерський облік</a:t>
            </a:r>
          </a:p>
        </p:txBody>
      </p:sp>
      <p:grpSp>
        <p:nvGrpSpPr>
          <p:cNvPr id="39952" name="Группа 51"/>
          <p:cNvGrpSpPr>
            <a:grpSpLocks noChangeAspect="1"/>
          </p:cNvGrpSpPr>
          <p:nvPr/>
        </p:nvGrpSpPr>
        <p:grpSpPr bwMode="auto">
          <a:xfrm>
            <a:off x="971550" y="4797425"/>
            <a:ext cx="488950" cy="431800"/>
            <a:chOff x="245658" y="2438880"/>
            <a:chExt cx="996726" cy="882120"/>
          </a:xfrm>
        </p:grpSpPr>
        <p:sp>
          <p:nvSpPr>
            <p:cNvPr id="2" name="Овал 52"/>
            <p:cNvSpPr/>
            <p:nvPr/>
          </p:nvSpPr>
          <p:spPr>
            <a:xfrm>
              <a:off x="245658" y="2494014"/>
              <a:ext cx="828448" cy="826986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pic>
          <p:nvPicPr>
            <p:cNvPr id="39959" name="Рисунок 53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384" y="2438880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953" name="Группа 51"/>
          <p:cNvGrpSpPr>
            <a:grpSpLocks noChangeAspect="1"/>
          </p:cNvGrpSpPr>
          <p:nvPr/>
        </p:nvGrpSpPr>
        <p:grpSpPr bwMode="auto">
          <a:xfrm>
            <a:off x="971550" y="4221163"/>
            <a:ext cx="488950" cy="431800"/>
            <a:chOff x="245658" y="2438880"/>
            <a:chExt cx="996726" cy="882120"/>
          </a:xfrm>
        </p:grpSpPr>
        <p:sp>
          <p:nvSpPr>
            <p:cNvPr id="53" name="Овал 52"/>
            <p:cNvSpPr/>
            <p:nvPr/>
          </p:nvSpPr>
          <p:spPr>
            <a:xfrm>
              <a:off x="245658" y="2494011"/>
              <a:ext cx="828448" cy="826989"/>
            </a:xfrm>
            <a:prstGeom prst="ellipse">
              <a:avLst/>
            </a:prstGeom>
            <a:solidFill>
              <a:srgbClr val="2185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pic>
          <p:nvPicPr>
            <p:cNvPr id="39957" name="Рисунок 53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4384" y="2438880"/>
              <a:ext cx="828000" cy="82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54" name="TextBox 35"/>
          <p:cNvSpPr txBox="1">
            <a:spLocks noChangeArrowheads="1"/>
          </p:cNvSpPr>
          <p:nvPr/>
        </p:nvSpPr>
        <p:spPr bwMode="auto">
          <a:xfrm>
            <a:off x="5795963" y="4797425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solidFill>
                  <a:srgbClr val="003366"/>
                </a:solidFill>
                <a:latin typeface="Arieal"/>
              </a:rPr>
              <a:t>юридичні консультації</a:t>
            </a:r>
          </a:p>
        </p:txBody>
      </p:sp>
      <p:sp>
        <p:nvSpPr>
          <p:cNvPr id="39955" name="TextBox 35"/>
          <p:cNvSpPr txBox="1">
            <a:spLocks noChangeArrowheads="1"/>
          </p:cNvSpPr>
          <p:nvPr/>
        </p:nvSpPr>
        <p:spPr bwMode="auto">
          <a:xfrm>
            <a:off x="5795963" y="4292600"/>
            <a:ext cx="1706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>
                <a:solidFill>
                  <a:srgbClr val="003366"/>
                </a:solidFill>
                <a:latin typeface="Arieal"/>
              </a:rPr>
              <a:t>маркетинг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Группа 3"/>
          <p:cNvGrpSpPr>
            <a:grpSpLocks/>
          </p:cNvGrpSpPr>
          <p:nvPr/>
        </p:nvGrpSpPr>
        <p:grpSpPr bwMode="auto">
          <a:xfrm>
            <a:off x="5335588" y="234950"/>
            <a:ext cx="4032250" cy="611188"/>
            <a:chOff x="5220072" y="116632"/>
            <a:chExt cx="4032448" cy="612000"/>
          </a:xfrm>
        </p:grpSpPr>
        <p:sp>
          <p:nvSpPr>
            <p:cNvPr id="40973" name="TextBox 4"/>
            <p:cNvSpPr txBox="1">
              <a:spLocks noChangeArrowheads="1"/>
            </p:cNvSpPr>
            <p:nvPr/>
          </p:nvSpPr>
          <p:spPr bwMode="auto">
            <a:xfrm>
              <a:off x="5669357" y="159551"/>
              <a:ext cx="3583163" cy="48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  <a:cs typeface="Arial" charset="0"/>
                </a:rPr>
                <a:t>ТА ПРОДОВОЛЬСТВА УКРАЇНИ</a:t>
              </a:r>
            </a:p>
          </p:txBody>
        </p:sp>
        <p:pic>
          <p:nvPicPr>
            <p:cNvPr id="40974" name="Picture 7" descr="G:\logo.png"/>
            <p:cNvPicPr>
              <a:picLocks noChangeAspect="1" noChangeArrowheads="1"/>
            </p:cNvPicPr>
            <p:nvPr/>
          </p:nvPicPr>
          <p:blipFill>
            <a:blip r:embed="rId2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62" name="Прямоугольник 15"/>
          <p:cNvSpPr>
            <a:spLocks noChangeArrowheads="1"/>
          </p:cNvSpPr>
          <p:nvPr/>
        </p:nvSpPr>
        <p:spPr bwMode="auto">
          <a:xfrm>
            <a:off x="684213" y="260350"/>
            <a:ext cx="457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bg1"/>
                </a:solidFill>
                <a:latin typeface="Arieal"/>
              </a:rPr>
              <a:t>КОМПЕНСАЦІЯ  ВАРТОСТІ</a:t>
            </a:r>
          </a:p>
          <a:p>
            <a:r>
              <a:rPr lang="uk-UA" sz="2400" b="1">
                <a:solidFill>
                  <a:schemeClr val="bg1"/>
                </a:solidFill>
                <a:latin typeface="Arieal"/>
              </a:rPr>
              <a:t>за с/г дорадчі послуги</a:t>
            </a:r>
          </a:p>
        </p:txBody>
      </p:sp>
      <p:grpSp>
        <p:nvGrpSpPr>
          <p:cNvPr id="40963" name="Группа 3"/>
          <p:cNvGrpSpPr>
            <a:grpSpLocks/>
          </p:cNvGrpSpPr>
          <p:nvPr/>
        </p:nvGrpSpPr>
        <p:grpSpPr bwMode="auto">
          <a:xfrm>
            <a:off x="107950" y="1628775"/>
            <a:ext cx="8856663" cy="4814888"/>
            <a:chOff x="107504" y="1628800"/>
            <a:chExt cx="8856983" cy="4814663"/>
          </a:xfrm>
        </p:grpSpPr>
        <p:sp>
          <p:nvSpPr>
            <p:cNvPr id="5" name="Полилиния 4"/>
            <p:cNvSpPr/>
            <p:nvPr/>
          </p:nvSpPr>
          <p:spPr>
            <a:xfrm>
              <a:off x="107504" y="1628800"/>
              <a:ext cx="6820146" cy="866734"/>
            </a:xfrm>
            <a:custGeom>
              <a:avLst/>
              <a:gdLst>
                <a:gd name="connsiteX0" fmla="*/ 0 w 6819877"/>
                <a:gd name="connsiteY0" fmla="*/ 86664 h 866639"/>
                <a:gd name="connsiteX1" fmla="*/ 86664 w 6819877"/>
                <a:gd name="connsiteY1" fmla="*/ 0 h 866639"/>
                <a:gd name="connsiteX2" fmla="*/ 6733213 w 6819877"/>
                <a:gd name="connsiteY2" fmla="*/ 0 h 866639"/>
                <a:gd name="connsiteX3" fmla="*/ 6819877 w 6819877"/>
                <a:gd name="connsiteY3" fmla="*/ 86664 h 866639"/>
                <a:gd name="connsiteX4" fmla="*/ 6819877 w 6819877"/>
                <a:gd name="connsiteY4" fmla="*/ 779975 h 866639"/>
                <a:gd name="connsiteX5" fmla="*/ 6733213 w 6819877"/>
                <a:gd name="connsiteY5" fmla="*/ 866639 h 866639"/>
                <a:gd name="connsiteX6" fmla="*/ 86664 w 6819877"/>
                <a:gd name="connsiteY6" fmla="*/ 866639 h 866639"/>
                <a:gd name="connsiteX7" fmla="*/ 0 w 6819877"/>
                <a:gd name="connsiteY7" fmla="*/ 779975 h 866639"/>
                <a:gd name="connsiteX8" fmla="*/ 0 w 6819877"/>
                <a:gd name="connsiteY8" fmla="*/ 86664 h 86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866639">
                  <a:moveTo>
                    <a:pt x="0" y="86664"/>
                  </a:moveTo>
                  <a:cubicBezTo>
                    <a:pt x="0" y="38801"/>
                    <a:pt x="38801" y="0"/>
                    <a:pt x="86664" y="0"/>
                  </a:cubicBezTo>
                  <a:lnTo>
                    <a:pt x="6733213" y="0"/>
                  </a:lnTo>
                  <a:cubicBezTo>
                    <a:pt x="6781076" y="0"/>
                    <a:pt x="6819877" y="38801"/>
                    <a:pt x="6819877" y="86664"/>
                  </a:cubicBezTo>
                  <a:lnTo>
                    <a:pt x="6819877" y="779975"/>
                  </a:lnTo>
                  <a:cubicBezTo>
                    <a:pt x="6819877" y="827838"/>
                    <a:pt x="6781076" y="866639"/>
                    <a:pt x="6733213" y="866639"/>
                  </a:cubicBezTo>
                  <a:lnTo>
                    <a:pt x="86664" y="866639"/>
                  </a:lnTo>
                  <a:cubicBezTo>
                    <a:pt x="38801" y="866639"/>
                    <a:pt x="0" y="827838"/>
                    <a:pt x="0" y="779975"/>
                  </a:cubicBezTo>
                  <a:lnTo>
                    <a:pt x="0" y="8666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8723" tIns="78723" rIns="1064525" bIns="78723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 dirty="0">
                  <a:solidFill>
                    <a:schemeClr val="tx1"/>
                  </a:solidFill>
                  <a:latin typeface="Bookman Old Style" pitchFamily="18" charset="0"/>
                </a:rPr>
                <a:t>укласти договір про надання дорадчих послуг</a:t>
              </a: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17110" y="2616179"/>
              <a:ext cx="6820146" cy="866734"/>
            </a:xfrm>
            <a:custGeom>
              <a:avLst/>
              <a:gdLst>
                <a:gd name="connsiteX0" fmla="*/ 0 w 6819877"/>
                <a:gd name="connsiteY0" fmla="*/ 86664 h 866639"/>
                <a:gd name="connsiteX1" fmla="*/ 86664 w 6819877"/>
                <a:gd name="connsiteY1" fmla="*/ 0 h 866639"/>
                <a:gd name="connsiteX2" fmla="*/ 6733213 w 6819877"/>
                <a:gd name="connsiteY2" fmla="*/ 0 h 866639"/>
                <a:gd name="connsiteX3" fmla="*/ 6819877 w 6819877"/>
                <a:gd name="connsiteY3" fmla="*/ 86664 h 866639"/>
                <a:gd name="connsiteX4" fmla="*/ 6819877 w 6819877"/>
                <a:gd name="connsiteY4" fmla="*/ 779975 h 866639"/>
                <a:gd name="connsiteX5" fmla="*/ 6733213 w 6819877"/>
                <a:gd name="connsiteY5" fmla="*/ 866639 h 866639"/>
                <a:gd name="connsiteX6" fmla="*/ 86664 w 6819877"/>
                <a:gd name="connsiteY6" fmla="*/ 866639 h 866639"/>
                <a:gd name="connsiteX7" fmla="*/ 0 w 6819877"/>
                <a:gd name="connsiteY7" fmla="*/ 779975 h 866639"/>
                <a:gd name="connsiteX8" fmla="*/ 0 w 6819877"/>
                <a:gd name="connsiteY8" fmla="*/ 86664 h 86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866639">
                  <a:moveTo>
                    <a:pt x="0" y="86664"/>
                  </a:moveTo>
                  <a:cubicBezTo>
                    <a:pt x="0" y="38801"/>
                    <a:pt x="38801" y="0"/>
                    <a:pt x="86664" y="0"/>
                  </a:cubicBezTo>
                  <a:lnTo>
                    <a:pt x="6733213" y="0"/>
                  </a:lnTo>
                  <a:cubicBezTo>
                    <a:pt x="6781076" y="0"/>
                    <a:pt x="6819877" y="38801"/>
                    <a:pt x="6819877" y="86664"/>
                  </a:cubicBezTo>
                  <a:lnTo>
                    <a:pt x="6819877" y="779975"/>
                  </a:lnTo>
                  <a:cubicBezTo>
                    <a:pt x="6819877" y="827838"/>
                    <a:pt x="6781076" y="866639"/>
                    <a:pt x="6733213" y="866639"/>
                  </a:cubicBezTo>
                  <a:lnTo>
                    <a:pt x="86664" y="866639"/>
                  </a:lnTo>
                  <a:cubicBezTo>
                    <a:pt x="38801" y="866639"/>
                    <a:pt x="0" y="827838"/>
                    <a:pt x="0" y="779975"/>
                  </a:cubicBezTo>
                  <a:lnTo>
                    <a:pt x="0" y="8666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83469"/>
                <a:satOff val="9953"/>
                <a:lumOff val="2157"/>
                <a:alphaOff val="0"/>
              </a:schemeClr>
            </a:fillRef>
            <a:effectRef idx="2">
              <a:schemeClr val="accent5">
                <a:hueOff val="-2483469"/>
                <a:satOff val="9953"/>
                <a:lumOff val="2157"/>
                <a:alphaOff val="0"/>
              </a:schemeClr>
            </a:effectRef>
            <a:fontRef idx="minor">
              <a:schemeClr val="lt1"/>
            </a:fontRef>
          </p:style>
          <p:txBody>
            <a:bodyPr lIns="78723" tIns="78723" rIns="1151315" bIns="78723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itchFamily="18" charset="0"/>
                </a:rPr>
                <a:t>надати дорадчі послуги згідно з договором</a:t>
              </a: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126716" y="3603558"/>
              <a:ext cx="6818559" cy="865148"/>
            </a:xfrm>
            <a:custGeom>
              <a:avLst/>
              <a:gdLst>
                <a:gd name="connsiteX0" fmla="*/ 0 w 6819877"/>
                <a:gd name="connsiteY0" fmla="*/ 86664 h 866639"/>
                <a:gd name="connsiteX1" fmla="*/ 86664 w 6819877"/>
                <a:gd name="connsiteY1" fmla="*/ 0 h 866639"/>
                <a:gd name="connsiteX2" fmla="*/ 6733213 w 6819877"/>
                <a:gd name="connsiteY2" fmla="*/ 0 h 866639"/>
                <a:gd name="connsiteX3" fmla="*/ 6819877 w 6819877"/>
                <a:gd name="connsiteY3" fmla="*/ 86664 h 866639"/>
                <a:gd name="connsiteX4" fmla="*/ 6819877 w 6819877"/>
                <a:gd name="connsiteY4" fmla="*/ 779975 h 866639"/>
                <a:gd name="connsiteX5" fmla="*/ 6733213 w 6819877"/>
                <a:gd name="connsiteY5" fmla="*/ 866639 h 866639"/>
                <a:gd name="connsiteX6" fmla="*/ 86664 w 6819877"/>
                <a:gd name="connsiteY6" fmla="*/ 866639 h 866639"/>
                <a:gd name="connsiteX7" fmla="*/ 0 w 6819877"/>
                <a:gd name="connsiteY7" fmla="*/ 779975 h 866639"/>
                <a:gd name="connsiteX8" fmla="*/ 0 w 6819877"/>
                <a:gd name="connsiteY8" fmla="*/ 86664 h 86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866639">
                  <a:moveTo>
                    <a:pt x="0" y="86664"/>
                  </a:moveTo>
                  <a:cubicBezTo>
                    <a:pt x="0" y="38801"/>
                    <a:pt x="38801" y="0"/>
                    <a:pt x="86664" y="0"/>
                  </a:cubicBezTo>
                  <a:lnTo>
                    <a:pt x="6733213" y="0"/>
                  </a:lnTo>
                  <a:cubicBezTo>
                    <a:pt x="6781076" y="0"/>
                    <a:pt x="6819877" y="38801"/>
                    <a:pt x="6819877" y="86664"/>
                  </a:cubicBezTo>
                  <a:lnTo>
                    <a:pt x="6819877" y="779975"/>
                  </a:lnTo>
                  <a:cubicBezTo>
                    <a:pt x="6819877" y="827838"/>
                    <a:pt x="6781076" y="866639"/>
                    <a:pt x="6733213" y="866639"/>
                  </a:cubicBezTo>
                  <a:lnTo>
                    <a:pt x="86664" y="866639"/>
                  </a:lnTo>
                  <a:cubicBezTo>
                    <a:pt x="38801" y="866639"/>
                    <a:pt x="0" y="827838"/>
                    <a:pt x="0" y="779975"/>
                  </a:cubicBezTo>
                  <a:lnTo>
                    <a:pt x="0" y="8666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2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lIns="78723" tIns="78723" rIns="1151315" bIns="78723" anchor="ctr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itchFamily="18" charset="0"/>
                  <a:cs typeface="Times New Roman" pitchFamily="18" charset="0"/>
                </a:rPr>
                <a:t>сформувати пакет підтвердних документів</a:t>
              </a:r>
              <a:endParaRPr lang="uk-UA" sz="1400" b="1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634734" y="4589350"/>
              <a:ext cx="6820146" cy="866734"/>
            </a:xfrm>
            <a:custGeom>
              <a:avLst/>
              <a:gdLst>
                <a:gd name="connsiteX0" fmla="*/ 0 w 6819877"/>
                <a:gd name="connsiteY0" fmla="*/ 86664 h 866639"/>
                <a:gd name="connsiteX1" fmla="*/ 86664 w 6819877"/>
                <a:gd name="connsiteY1" fmla="*/ 0 h 866639"/>
                <a:gd name="connsiteX2" fmla="*/ 6733213 w 6819877"/>
                <a:gd name="connsiteY2" fmla="*/ 0 h 866639"/>
                <a:gd name="connsiteX3" fmla="*/ 6819877 w 6819877"/>
                <a:gd name="connsiteY3" fmla="*/ 86664 h 866639"/>
                <a:gd name="connsiteX4" fmla="*/ 6819877 w 6819877"/>
                <a:gd name="connsiteY4" fmla="*/ 779975 h 866639"/>
                <a:gd name="connsiteX5" fmla="*/ 6733213 w 6819877"/>
                <a:gd name="connsiteY5" fmla="*/ 866639 h 866639"/>
                <a:gd name="connsiteX6" fmla="*/ 86664 w 6819877"/>
                <a:gd name="connsiteY6" fmla="*/ 866639 h 866639"/>
                <a:gd name="connsiteX7" fmla="*/ 0 w 6819877"/>
                <a:gd name="connsiteY7" fmla="*/ 779975 h 866639"/>
                <a:gd name="connsiteX8" fmla="*/ 0 w 6819877"/>
                <a:gd name="connsiteY8" fmla="*/ 86664 h 86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866639">
                  <a:moveTo>
                    <a:pt x="0" y="86664"/>
                  </a:moveTo>
                  <a:cubicBezTo>
                    <a:pt x="0" y="38801"/>
                    <a:pt x="38801" y="0"/>
                    <a:pt x="86664" y="0"/>
                  </a:cubicBezTo>
                  <a:lnTo>
                    <a:pt x="6733213" y="0"/>
                  </a:lnTo>
                  <a:cubicBezTo>
                    <a:pt x="6781076" y="0"/>
                    <a:pt x="6819877" y="38801"/>
                    <a:pt x="6819877" y="86664"/>
                  </a:cubicBezTo>
                  <a:lnTo>
                    <a:pt x="6819877" y="779975"/>
                  </a:lnTo>
                  <a:cubicBezTo>
                    <a:pt x="6819877" y="827838"/>
                    <a:pt x="6781076" y="866639"/>
                    <a:pt x="6733213" y="866639"/>
                  </a:cubicBezTo>
                  <a:lnTo>
                    <a:pt x="86664" y="866639"/>
                  </a:lnTo>
                  <a:cubicBezTo>
                    <a:pt x="38801" y="866639"/>
                    <a:pt x="0" y="827838"/>
                    <a:pt x="0" y="779975"/>
                  </a:cubicBezTo>
                  <a:lnTo>
                    <a:pt x="0" y="8666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450407"/>
                <a:satOff val="29858"/>
                <a:lumOff val="6471"/>
                <a:alphaOff val="0"/>
              </a:schemeClr>
            </a:fillRef>
            <a:effectRef idx="2">
              <a:schemeClr val="accent5">
                <a:hueOff val="-7450407"/>
                <a:satOff val="29858"/>
                <a:lumOff val="6471"/>
                <a:alphaOff val="0"/>
              </a:schemeClr>
            </a:effectRef>
            <a:fontRef idx="minor">
              <a:schemeClr val="lt1"/>
            </a:fontRef>
          </p:style>
          <p:txBody>
            <a:bodyPr lIns="78723" tIns="78723" rIns="1151315" bIns="78723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itchFamily="18" charset="0"/>
                  <a:cs typeface="Times New Roman" pitchFamily="18" charset="0"/>
                </a:rPr>
                <a:t>подати до державного банку заявку та підтвердні документи </a:t>
              </a:r>
              <a:endParaRPr lang="uk-UA" sz="1400" b="1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144341" y="5576729"/>
              <a:ext cx="6820146" cy="866734"/>
            </a:xfrm>
            <a:custGeom>
              <a:avLst/>
              <a:gdLst>
                <a:gd name="connsiteX0" fmla="*/ 0 w 6819877"/>
                <a:gd name="connsiteY0" fmla="*/ 86664 h 866639"/>
                <a:gd name="connsiteX1" fmla="*/ 86664 w 6819877"/>
                <a:gd name="connsiteY1" fmla="*/ 0 h 866639"/>
                <a:gd name="connsiteX2" fmla="*/ 6733213 w 6819877"/>
                <a:gd name="connsiteY2" fmla="*/ 0 h 866639"/>
                <a:gd name="connsiteX3" fmla="*/ 6819877 w 6819877"/>
                <a:gd name="connsiteY3" fmla="*/ 86664 h 866639"/>
                <a:gd name="connsiteX4" fmla="*/ 6819877 w 6819877"/>
                <a:gd name="connsiteY4" fmla="*/ 779975 h 866639"/>
                <a:gd name="connsiteX5" fmla="*/ 6733213 w 6819877"/>
                <a:gd name="connsiteY5" fmla="*/ 866639 h 866639"/>
                <a:gd name="connsiteX6" fmla="*/ 86664 w 6819877"/>
                <a:gd name="connsiteY6" fmla="*/ 866639 h 866639"/>
                <a:gd name="connsiteX7" fmla="*/ 0 w 6819877"/>
                <a:gd name="connsiteY7" fmla="*/ 779975 h 866639"/>
                <a:gd name="connsiteX8" fmla="*/ 0 w 6819877"/>
                <a:gd name="connsiteY8" fmla="*/ 86664 h 866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19877" h="866639">
                  <a:moveTo>
                    <a:pt x="0" y="86664"/>
                  </a:moveTo>
                  <a:cubicBezTo>
                    <a:pt x="0" y="38801"/>
                    <a:pt x="38801" y="0"/>
                    <a:pt x="86664" y="0"/>
                  </a:cubicBezTo>
                  <a:lnTo>
                    <a:pt x="6733213" y="0"/>
                  </a:lnTo>
                  <a:cubicBezTo>
                    <a:pt x="6781076" y="0"/>
                    <a:pt x="6819877" y="38801"/>
                    <a:pt x="6819877" y="86664"/>
                  </a:cubicBezTo>
                  <a:lnTo>
                    <a:pt x="6819877" y="779975"/>
                  </a:lnTo>
                  <a:cubicBezTo>
                    <a:pt x="6819877" y="827838"/>
                    <a:pt x="6781076" y="866639"/>
                    <a:pt x="6733213" y="866639"/>
                  </a:cubicBezTo>
                  <a:lnTo>
                    <a:pt x="86664" y="866639"/>
                  </a:lnTo>
                  <a:cubicBezTo>
                    <a:pt x="38801" y="866639"/>
                    <a:pt x="0" y="827838"/>
                    <a:pt x="0" y="779975"/>
                  </a:cubicBezTo>
                  <a:lnTo>
                    <a:pt x="0" y="86664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2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lIns="78723" tIns="78723" rIns="1151315" bIns="78723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uk-UA" sz="1400" b="1">
                  <a:solidFill>
                    <a:schemeClr val="tx1"/>
                  </a:solidFill>
                  <a:latin typeface="Bookman Old Style" pitchFamily="18" charset="0"/>
                  <a:cs typeface="Times New Roman" pitchFamily="18" charset="0"/>
                </a:rPr>
                <a:t>отримати кошти на поточний рахунок</a:t>
              </a:r>
              <a:endParaRPr lang="uk-UA" sz="1400" b="1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364068" y="2262183"/>
              <a:ext cx="563582" cy="563536"/>
            </a:xfrm>
            <a:custGeom>
              <a:avLst/>
              <a:gdLst>
                <a:gd name="connsiteX0" fmla="*/ 0 w 563315"/>
                <a:gd name="connsiteY0" fmla="*/ 309823 h 563315"/>
                <a:gd name="connsiteX1" fmla="*/ 126746 w 563315"/>
                <a:gd name="connsiteY1" fmla="*/ 309823 h 563315"/>
                <a:gd name="connsiteX2" fmla="*/ 126746 w 563315"/>
                <a:gd name="connsiteY2" fmla="*/ 0 h 563315"/>
                <a:gd name="connsiteX3" fmla="*/ 436569 w 563315"/>
                <a:gd name="connsiteY3" fmla="*/ 0 h 563315"/>
                <a:gd name="connsiteX4" fmla="*/ 436569 w 563315"/>
                <a:gd name="connsiteY4" fmla="*/ 309823 h 563315"/>
                <a:gd name="connsiteX5" fmla="*/ 563315 w 563315"/>
                <a:gd name="connsiteY5" fmla="*/ 309823 h 563315"/>
                <a:gd name="connsiteX6" fmla="*/ 281658 w 563315"/>
                <a:gd name="connsiteY6" fmla="*/ 563315 h 563315"/>
                <a:gd name="connsiteX7" fmla="*/ 0 w 563315"/>
                <a:gd name="connsiteY7" fmla="*/ 309823 h 56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3315" h="563315">
                  <a:moveTo>
                    <a:pt x="0" y="309823"/>
                  </a:moveTo>
                  <a:lnTo>
                    <a:pt x="126746" y="309823"/>
                  </a:lnTo>
                  <a:lnTo>
                    <a:pt x="126746" y="0"/>
                  </a:lnTo>
                  <a:lnTo>
                    <a:pt x="436569" y="0"/>
                  </a:lnTo>
                  <a:lnTo>
                    <a:pt x="436569" y="309823"/>
                  </a:lnTo>
                  <a:lnTo>
                    <a:pt x="563315" y="309823"/>
                  </a:lnTo>
                  <a:lnTo>
                    <a:pt x="281658" y="563315"/>
                  </a:lnTo>
                  <a:lnTo>
                    <a:pt x="0" y="30982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4526" tIns="17780" rIns="144526" bIns="15720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873673" y="3249562"/>
              <a:ext cx="563583" cy="561949"/>
            </a:xfrm>
            <a:custGeom>
              <a:avLst/>
              <a:gdLst>
                <a:gd name="connsiteX0" fmla="*/ 0 w 563315"/>
                <a:gd name="connsiteY0" fmla="*/ 309823 h 563315"/>
                <a:gd name="connsiteX1" fmla="*/ 126746 w 563315"/>
                <a:gd name="connsiteY1" fmla="*/ 309823 h 563315"/>
                <a:gd name="connsiteX2" fmla="*/ 126746 w 563315"/>
                <a:gd name="connsiteY2" fmla="*/ 0 h 563315"/>
                <a:gd name="connsiteX3" fmla="*/ 436569 w 563315"/>
                <a:gd name="connsiteY3" fmla="*/ 0 h 563315"/>
                <a:gd name="connsiteX4" fmla="*/ 436569 w 563315"/>
                <a:gd name="connsiteY4" fmla="*/ 309823 h 563315"/>
                <a:gd name="connsiteX5" fmla="*/ 563315 w 563315"/>
                <a:gd name="connsiteY5" fmla="*/ 309823 h 563315"/>
                <a:gd name="connsiteX6" fmla="*/ 281658 w 563315"/>
                <a:gd name="connsiteY6" fmla="*/ 563315 h 563315"/>
                <a:gd name="connsiteX7" fmla="*/ 0 w 563315"/>
                <a:gd name="connsiteY7" fmla="*/ 309823 h 56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3315" h="563315">
                  <a:moveTo>
                    <a:pt x="0" y="309823"/>
                  </a:moveTo>
                  <a:lnTo>
                    <a:pt x="126746" y="309823"/>
                  </a:lnTo>
                  <a:lnTo>
                    <a:pt x="126746" y="0"/>
                  </a:lnTo>
                  <a:lnTo>
                    <a:pt x="436569" y="0"/>
                  </a:lnTo>
                  <a:lnTo>
                    <a:pt x="436569" y="309823"/>
                  </a:lnTo>
                  <a:lnTo>
                    <a:pt x="563315" y="309823"/>
                  </a:lnTo>
                  <a:lnTo>
                    <a:pt x="281658" y="563315"/>
                  </a:lnTo>
                  <a:lnTo>
                    <a:pt x="0" y="30982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3580161"/>
                <a:satOff val="16084"/>
                <a:lumOff val="110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4526" tIns="17780" rIns="144526" bIns="15720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383280" y="4221067"/>
              <a:ext cx="561995" cy="563536"/>
            </a:xfrm>
            <a:custGeom>
              <a:avLst/>
              <a:gdLst>
                <a:gd name="connsiteX0" fmla="*/ 0 w 563315"/>
                <a:gd name="connsiteY0" fmla="*/ 309823 h 563315"/>
                <a:gd name="connsiteX1" fmla="*/ 126746 w 563315"/>
                <a:gd name="connsiteY1" fmla="*/ 309823 h 563315"/>
                <a:gd name="connsiteX2" fmla="*/ 126746 w 563315"/>
                <a:gd name="connsiteY2" fmla="*/ 0 h 563315"/>
                <a:gd name="connsiteX3" fmla="*/ 436569 w 563315"/>
                <a:gd name="connsiteY3" fmla="*/ 0 h 563315"/>
                <a:gd name="connsiteX4" fmla="*/ 436569 w 563315"/>
                <a:gd name="connsiteY4" fmla="*/ 309823 h 563315"/>
                <a:gd name="connsiteX5" fmla="*/ 563315 w 563315"/>
                <a:gd name="connsiteY5" fmla="*/ 309823 h 563315"/>
                <a:gd name="connsiteX6" fmla="*/ 281658 w 563315"/>
                <a:gd name="connsiteY6" fmla="*/ 563315 h 563315"/>
                <a:gd name="connsiteX7" fmla="*/ 0 w 563315"/>
                <a:gd name="connsiteY7" fmla="*/ 309823 h 56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3315" h="563315">
                  <a:moveTo>
                    <a:pt x="0" y="309823"/>
                  </a:moveTo>
                  <a:lnTo>
                    <a:pt x="126746" y="309823"/>
                  </a:lnTo>
                  <a:lnTo>
                    <a:pt x="126746" y="0"/>
                  </a:lnTo>
                  <a:lnTo>
                    <a:pt x="436569" y="0"/>
                  </a:lnTo>
                  <a:lnTo>
                    <a:pt x="436569" y="309823"/>
                  </a:lnTo>
                  <a:lnTo>
                    <a:pt x="563315" y="309823"/>
                  </a:lnTo>
                  <a:lnTo>
                    <a:pt x="281658" y="563315"/>
                  </a:lnTo>
                  <a:lnTo>
                    <a:pt x="0" y="30982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7160321"/>
                <a:satOff val="32169"/>
                <a:lumOff val="221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4526" tIns="17780" rIns="144526" bIns="15720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7891298" y="5217970"/>
              <a:ext cx="563582" cy="563536"/>
            </a:xfrm>
            <a:custGeom>
              <a:avLst/>
              <a:gdLst>
                <a:gd name="connsiteX0" fmla="*/ 0 w 563315"/>
                <a:gd name="connsiteY0" fmla="*/ 309823 h 563315"/>
                <a:gd name="connsiteX1" fmla="*/ 126746 w 563315"/>
                <a:gd name="connsiteY1" fmla="*/ 309823 h 563315"/>
                <a:gd name="connsiteX2" fmla="*/ 126746 w 563315"/>
                <a:gd name="connsiteY2" fmla="*/ 0 h 563315"/>
                <a:gd name="connsiteX3" fmla="*/ 436569 w 563315"/>
                <a:gd name="connsiteY3" fmla="*/ 0 h 563315"/>
                <a:gd name="connsiteX4" fmla="*/ 436569 w 563315"/>
                <a:gd name="connsiteY4" fmla="*/ 309823 h 563315"/>
                <a:gd name="connsiteX5" fmla="*/ 563315 w 563315"/>
                <a:gd name="connsiteY5" fmla="*/ 309823 h 563315"/>
                <a:gd name="connsiteX6" fmla="*/ 281658 w 563315"/>
                <a:gd name="connsiteY6" fmla="*/ 563315 h 563315"/>
                <a:gd name="connsiteX7" fmla="*/ 0 w 563315"/>
                <a:gd name="connsiteY7" fmla="*/ 309823 h 56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3315" h="563315">
                  <a:moveTo>
                    <a:pt x="0" y="309823"/>
                  </a:moveTo>
                  <a:lnTo>
                    <a:pt x="126746" y="309823"/>
                  </a:lnTo>
                  <a:lnTo>
                    <a:pt x="126746" y="0"/>
                  </a:lnTo>
                  <a:lnTo>
                    <a:pt x="436569" y="0"/>
                  </a:lnTo>
                  <a:lnTo>
                    <a:pt x="436569" y="309823"/>
                  </a:lnTo>
                  <a:lnTo>
                    <a:pt x="563315" y="309823"/>
                  </a:lnTo>
                  <a:lnTo>
                    <a:pt x="281658" y="563315"/>
                  </a:lnTo>
                  <a:lnTo>
                    <a:pt x="0" y="30982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0740482"/>
                <a:satOff val="48253"/>
                <a:lumOff val="331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44526" tIns="17780" rIns="144526" bIns="15720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uk-UA" sz="14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13026</TotalTime>
  <Words>863</Words>
  <Application>Microsoft Office PowerPoint</Application>
  <PresentationFormat>Экран (4:3)</PresentationFormat>
  <Paragraphs>172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Лист Microsoft Excel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Chemonics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</dc:creator>
  <cp:lastModifiedBy>user</cp:lastModifiedBy>
  <cp:revision>825</cp:revision>
  <cp:lastPrinted>2017-12-28T13:35:38Z</cp:lastPrinted>
  <dcterms:created xsi:type="dcterms:W3CDTF">2015-10-06T08:45:27Z</dcterms:created>
  <dcterms:modified xsi:type="dcterms:W3CDTF">2018-04-10T12:32:33Z</dcterms:modified>
</cp:coreProperties>
</file>